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35"/>
  </p:notesMasterIdLst>
  <p:sldIdLst>
    <p:sldId id="662" r:id="rId6"/>
    <p:sldId id="629" r:id="rId7"/>
    <p:sldId id="660" r:id="rId8"/>
    <p:sldId id="538" r:id="rId9"/>
    <p:sldId id="541" r:id="rId10"/>
    <p:sldId id="637" r:id="rId11"/>
    <p:sldId id="615" r:id="rId12"/>
    <p:sldId id="545" r:id="rId13"/>
    <p:sldId id="546" r:id="rId14"/>
    <p:sldId id="454" r:id="rId15"/>
    <p:sldId id="649" r:id="rId16"/>
    <p:sldId id="605" r:id="rId17"/>
    <p:sldId id="608" r:id="rId18"/>
    <p:sldId id="609" r:id="rId19"/>
    <p:sldId id="652" r:id="rId20"/>
    <p:sldId id="612" r:id="rId21"/>
    <p:sldId id="587" r:id="rId22"/>
    <p:sldId id="653" r:id="rId23"/>
    <p:sldId id="568" r:id="rId24"/>
    <p:sldId id="654" r:id="rId25"/>
    <p:sldId id="606" r:id="rId26"/>
    <p:sldId id="655" r:id="rId27"/>
    <p:sldId id="594" r:id="rId28"/>
    <p:sldId id="634" r:id="rId29"/>
    <p:sldId id="616" r:id="rId30"/>
    <p:sldId id="656" r:id="rId31"/>
    <p:sldId id="563" r:id="rId32"/>
    <p:sldId id="617" r:id="rId33"/>
    <p:sldId id="580"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492FE-EC5B-40DB-BF78-4C2CD78D16A3}" v="36" dt="2024-11-21T18:45:36.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783" autoAdjust="0"/>
  </p:normalViewPr>
  <p:slideViewPr>
    <p:cSldViewPr snapToGrid="0">
      <p:cViewPr varScale="1">
        <p:scale>
          <a:sx n="85" d="100"/>
          <a:sy n="85" d="100"/>
        </p:scale>
        <p:origin x="888" y="96"/>
      </p:cViewPr>
      <p:guideLst/>
    </p:cSldViewPr>
  </p:slideViewPr>
  <p:notesTextViewPr>
    <p:cViewPr>
      <p:scale>
        <a:sx n="3" d="2"/>
        <a:sy n="3" d="2"/>
      </p:scale>
      <p:origin x="0" y="0"/>
    </p:cViewPr>
  </p:notesTextViewPr>
  <p:notesViewPr>
    <p:cSldViewPr snapToGrid="0">
      <p:cViewPr varScale="1">
        <p:scale>
          <a:sx n="85" d="100"/>
          <a:sy n="85" d="100"/>
        </p:scale>
        <p:origin x="38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8C6DC-21DC-43BE-B586-3E75444C0644}"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1E791039-A44A-4235-B4C0-6FBBE870343F}">
      <dgm:prSet phldrT="[Text]"/>
      <dgm:spPr>
        <a:solidFill>
          <a:srgbClr val="002060"/>
        </a:solidFill>
      </dgm:spPr>
      <dgm:t>
        <a:bodyPr/>
        <a:lstStyle/>
        <a:p>
          <a:r>
            <a:rPr lang="en-US" dirty="0"/>
            <a:t>Summarized</a:t>
          </a:r>
        </a:p>
        <a:p>
          <a:endParaRPr lang="en-US" dirty="0"/>
        </a:p>
      </dgm:t>
    </dgm:pt>
    <dgm:pt modelId="{40159E0B-E667-448D-9BE8-B540DEA40E27}" type="parTrans" cxnId="{ED224652-FBD9-4DF5-88CC-8FC26557FECC}">
      <dgm:prSet/>
      <dgm:spPr/>
      <dgm:t>
        <a:bodyPr/>
        <a:lstStyle/>
        <a:p>
          <a:endParaRPr lang="en-US"/>
        </a:p>
      </dgm:t>
    </dgm:pt>
    <dgm:pt modelId="{BC090FF8-0E3E-4325-BA65-52A444C85A31}" type="sibTrans" cxnId="{ED224652-FBD9-4DF5-88CC-8FC26557FECC}">
      <dgm:prSet/>
      <dgm:spPr/>
      <dgm:t>
        <a:bodyPr/>
        <a:lstStyle/>
        <a:p>
          <a:endParaRPr lang="en-US"/>
        </a:p>
      </dgm:t>
    </dgm:pt>
    <dgm:pt modelId="{F3D784BB-4AC5-44F5-BF5B-D47F51919621}">
      <dgm:prSet phldrT="[Text]"/>
      <dgm:spPr>
        <a:solidFill>
          <a:srgbClr val="002060"/>
        </a:solidFill>
      </dgm:spPr>
      <dgm:t>
        <a:bodyPr/>
        <a:lstStyle/>
        <a:p>
          <a:r>
            <a:rPr lang="en-US" dirty="0"/>
            <a:t>No $$$$$</a:t>
          </a:r>
        </a:p>
      </dgm:t>
    </dgm:pt>
    <dgm:pt modelId="{829C2A28-490B-4445-8B6E-C7F4A8816621}" type="parTrans" cxnId="{77B4B633-46C9-4E86-B341-1FE268B6670A}">
      <dgm:prSet/>
      <dgm:spPr/>
      <dgm:t>
        <a:bodyPr/>
        <a:lstStyle/>
        <a:p>
          <a:endParaRPr lang="en-US"/>
        </a:p>
      </dgm:t>
    </dgm:pt>
    <dgm:pt modelId="{248D3D6F-61BE-43E6-972A-2AA9E7348948}" type="sibTrans" cxnId="{77B4B633-46C9-4E86-B341-1FE268B6670A}">
      <dgm:prSet/>
      <dgm:spPr/>
      <dgm:t>
        <a:bodyPr/>
        <a:lstStyle/>
        <a:p>
          <a:endParaRPr lang="en-US"/>
        </a:p>
      </dgm:t>
    </dgm:pt>
    <dgm:pt modelId="{44ABD2A3-59C0-48B5-B329-C604D3B0B2C6}">
      <dgm:prSet phldrT="[Text]"/>
      <dgm:spPr>
        <a:solidFill>
          <a:srgbClr val="002060"/>
        </a:solidFill>
      </dgm:spPr>
      <dgm:t>
        <a:bodyPr/>
        <a:lstStyle/>
        <a:p>
          <a:r>
            <a:rPr lang="en-US" dirty="0"/>
            <a:t>Local File only</a:t>
          </a:r>
        </a:p>
      </dgm:t>
    </dgm:pt>
    <dgm:pt modelId="{20888D83-053D-423D-9E1C-8E339A59F9AD}" type="parTrans" cxnId="{059D219B-4CB6-4AA5-80F2-F30473E783F1}">
      <dgm:prSet/>
      <dgm:spPr/>
      <dgm:t>
        <a:bodyPr/>
        <a:lstStyle/>
        <a:p>
          <a:endParaRPr lang="en-US"/>
        </a:p>
      </dgm:t>
    </dgm:pt>
    <dgm:pt modelId="{179DD7FF-E320-40C9-9D5C-8F0C3DB77AB1}" type="sibTrans" cxnId="{059D219B-4CB6-4AA5-80F2-F30473E783F1}">
      <dgm:prSet/>
      <dgm:spPr/>
      <dgm:t>
        <a:bodyPr/>
        <a:lstStyle/>
        <a:p>
          <a:endParaRPr lang="en-US"/>
        </a:p>
      </dgm:t>
    </dgm:pt>
    <dgm:pt modelId="{200F689E-2FB0-4BA2-9183-AC8FFB6217E0}">
      <dgm:prSet phldrT="[Text]" custT="1"/>
      <dgm:spPr>
        <a:solidFill>
          <a:srgbClr val="002060"/>
        </a:solidFill>
      </dgm:spPr>
      <dgm:t>
        <a:bodyPr/>
        <a:lstStyle/>
        <a:p>
          <a:r>
            <a:rPr lang="en-US" sz="2500" dirty="0"/>
            <a:t>Company Grade</a:t>
          </a:r>
        </a:p>
        <a:p>
          <a:endParaRPr lang="en-US" sz="2600" dirty="0"/>
        </a:p>
      </dgm:t>
    </dgm:pt>
    <dgm:pt modelId="{B5B0D743-AB27-4E1E-9551-DD1A8CA5841E}" type="parTrans" cxnId="{15A6F0F0-3F99-466C-9F1B-763AB1212E60}">
      <dgm:prSet/>
      <dgm:spPr/>
      <dgm:t>
        <a:bodyPr/>
        <a:lstStyle/>
        <a:p>
          <a:endParaRPr lang="en-US"/>
        </a:p>
      </dgm:t>
    </dgm:pt>
    <dgm:pt modelId="{26AAEB39-EBEA-4277-B6D3-61E45522BA68}" type="sibTrans" cxnId="{15A6F0F0-3F99-466C-9F1B-763AB1212E60}">
      <dgm:prSet/>
      <dgm:spPr/>
      <dgm:t>
        <a:bodyPr/>
        <a:lstStyle/>
        <a:p>
          <a:endParaRPr lang="en-US"/>
        </a:p>
      </dgm:t>
    </dgm:pt>
    <dgm:pt modelId="{CF709796-7421-42E4-8AFD-AB1BEDE1DD26}">
      <dgm:prSet phldrT="[Text]"/>
      <dgm:spPr>
        <a:solidFill>
          <a:srgbClr val="002060"/>
        </a:solidFill>
      </dgm:spPr>
      <dgm:t>
        <a:bodyPr/>
        <a:lstStyle/>
        <a:p>
          <a:r>
            <a:rPr lang="en-US" sz="2000" dirty="0"/>
            <a:t>7 days pay</a:t>
          </a:r>
        </a:p>
      </dgm:t>
    </dgm:pt>
    <dgm:pt modelId="{9BDA78E5-B2AA-4796-8244-9608D1237B88}" type="parTrans" cxnId="{218625F9-373F-47B3-92F5-31C699B11CC5}">
      <dgm:prSet/>
      <dgm:spPr/>
      <dgm:t>
        <a:bodyPr/>
        <a:lstStyle/>
        <a:p>
          <a:endParaRPr lang="en-US"/>
        </a:p>
      </dgm:t>
    </dgm:pt>
    <dgm:pt modelId="{46F34246-405F-4A20-993E-397ECDBB1354}" type="sibTrans" cxnId="{218625F9-373F-47B3-92F5-31C699B11CC5}">
      <dgm:prSet/>
      <dgm:spPr/>
      <dgm:t>
        <a:bodyPr/>
        <a:lstStyle/>
        <a:p>
          <a:endParaRPr lang="en-US"/>
        </a:p>
      </dgm:t>
    </dgm:pt>
    <dgm:pt modelId="{A9D310C3-2923-4E6E-BE83-848CE0FDB90E}">
      <dgm:prSet phldrT="[Text]"/>
      <dgm:spPr>
        <a:solidFill>
          <a:srgbClr val="002060"/>
        </a:solidFill>
      </dgm:spPr>
      <dgm:t>
        <a:bodyPr/>
        <a:lstStyle/>
        <a:p>
          <a:r>
            <a:rPr lang="en-US" sz="2000" dirty="0"/>
            <a:t>Can’t Reduce NCO</a:t>
          </a:r>
        </a:p>
      </dgm:t>
    </dgm:pt>
    <dgm:pt modelId="{97A836D2-C113-464F-8C35-9D288030F983}" type="parTrans" cxnId="{0E858074-FDA5-4399-BF8B-C9DD3ED7AA01}">
      <dgm:prSet/>
      <dgm:spPr/>
      <dgm:t>
        <a:bodyPr/>
        <a:lstStyle/>
        <a:p>
          <a:endParaRPr lang="en-US"/>
        </a:p>
      </dgm:t>
    </dgm:pt>
    <dgm:pt modelId="{71701F36-0757-43FF-9E33-520075C46008}" type="sibTrans" cxnId="{0E858074-FDA5-4399-BF8B-C9DD3ED7AA01}">
      <dgm:prSet/>
      <dgm:spPr/>
      <dgm:t>
        <a:bodyPr/>
        <a:lstStyle/>
        <a:p>
          <a:endParaRPr lang="en-US"/>
        </a:p>
      </dgm:t>
    </dgm:pt>
    <dgm:pt modelId="{308F3AF1-796C-44AD-BCDB-7C264A372430}">
      <dgm:prSet phldrT="[Text]"/>
      <dgm:spPr>
        <a:solidFill>
          <a:srgbClr val="002060"/>
        </a:solidFill>
      </dgm:spPr>
      <dgm:t>
        <a:bodyPr/>
        <a:lstStyle/>
        <a:p>
          <a:r>
            <a:rPr lang="en-US" dirty="0"/>
            <a:t>Field Grade</a:t>
          </a:r>
        </a:p>
        <a:p>
          <a:endParaRPr lang="en-US" dirty="0"/>
        </a:p>
      </dgm:t>
    </dgm:pt>
    <dgm:pt modelId="{7A28A9A5-78C9-4F25-984B-AD50C9B824F9}" type="parTrans" cxnId="{9A092E3D-67DA-4F23-9CA9-349F0FDFBB65}">
      <dgm:prSet/>
      <dgm:spPr/>
      <dgm:t>
        <a:bodyPr/>
        <a:lstStyle/>
        <a:p>
          <a:endParaRPr lang="en-US"/>
        </a:p>
      </dgm:t>
    </dgm:pt>
    <dgm:pt modelId="{7561319D-6423-4242-9B45-7B374AAD389C}" type="sibTrans" cxnId="{9A092E3D-67DA-4F23-9CA9-349F0FDFBB65}">
      <dgm:prSet/>
      <dgm:spPr/>
      <dgm:t>
        <a:bodyPr/>
        <a:lstStyle/>
        <a:p>
          <a:endParaRPr lang="en-US"/>
        </a:p>
      </dgm:t>
    </dgm:pt>
    <dgm:pt modelId="{D7A5C829-3550-43B2-8B40-33C6F0F77B86}">
      <dgm:prSet phldrT="[Text]"/>
      <dgm:spPr>
        <a:solidFill>
          <a:srgbClr val="002060"/>
        </a:solidFill>
      </dgm:spPr>
      <dgm:t>
        <a:bodyPr/>
        <a:lstStyle/>
        <a:p>
          <a:r>
            <a:rPr lang="en-US" dirty="0"/>
            <a:t>Can reduce NCOs</a:t>
          </a:r>
        </a:p>
      </dgm:t>
    </dgm:pt>
    <dgm:pt modelId="{F93F7206-3D0B-414C-BABB-C13553EB04F6}" type="parTrans" cxnId="{888D7A5B-19D7-4EE9-B6C6-FDFB691DD811}">
      <dgm:prSet/>
      <dgm:spPr/>
      <dgm:t>
        <a:bodyPr/>
        <a:lstStyle/>
        <a:p>
          <a:endParaRPr lang="en-US"/>
        </a:p>
      </dgm:t>
    </dgm:pt>
    <dgm:pt modelId="{7EBA44A7-92E0-4508-BBEF-71BCCA0CEA07}" type="sibTrans" cxnId="{888D7A5B-19D7-4EE9-B6C6-FDFB691DD811}">
      <dgm:prSet/>
      <dgm:spPr/>
      <dgm:t>
        <a:bodyPr/>
        <a:lstStyle/>
        <a:p>
          <a:endParaRPr lang="en-US"/>
        </a:p>
      </dgm:t>
    </dgm:pt>
    <dgm:pt modelId="{D234471F-FC9F-4D35-95B3-20B8F3751EB2}">
      <dgm:prSet phldrT="[Text]"/>
      <dgm:spPr>
        <a:solidFill>
          <a:srgbClr val="002060"/>
        </a:solidFill>
      </dgm:spPr>
      <dgm:t>
        <a:bodyPr/>
        <a:lstStyle/>
        <a:p>
          <a:r>
            <a:rPr lang="en-US" dirty="0"/>
            <a:t>General Officer</a:t>
          </a:r>
        </a:p>
        <a:p>
          <a:endParaRPr lang="en-US" dirty="0"/>
        </a:p>
      </dgm:t>
    </dgm:pt>
    <dgm:pt modelId="{03588FE1-E143-4838-96B9-31DEA101CE8D}" type="parTrans" cxnId="{774CA337-5DCE-4896-AD67-3A93024725CF}">
      <dgm:prSet/>
      <dgm:spPr/>
      <dgm:t>
        <a:bodyPr/>
        <a:lstStyle/>
        <a:p>
          <a:endParaRPr lang="en-US"/>
        </a:p>
      </dgm:t>
    </dgm:pt>
    <dgm:pt modelId="{67376073-600F-428B-A630-34B2CC83A8FA}" type="sibTrans" cxnId="{774CA337-5DCE-4896-AD67-3A93024725CF}">
      <dgm:prSet/>
      <dgm:spPr/>
      <dgm:t>
        <a:bodyPr/>
        <a:lstStyle/>
        <a:p>
          <a:endParaRPr lang="en-US"/>
        </a:p>
      </dgm:t>
    </dgm:pt>
    <dgm:pt modelId="{05AA3559-E62A-45C8-9C57-E49EE41DCB30}">
      <dgm:prSet phldrT="[Text]"/>
      <dgm:spPr>
        <a:solidFill>
          <a:srgbClr val="002060"/>
        </a:solidFill>
      </dgm:spPr>
      <dgm:t>
        <a:bodyPr/>
        <a:lstStyle/>
        <a:p>
          <a:r>
            <a:rPr lang="en-US" dirty="0">
              <a:solidFill>
                <a:srgbClr val="FFC000"/>
              </a:solidFill>
            </a:rPr>
            <a:t>$$$$$</a:t>
          </a:r>
        </a:p>
      </dgm:t>
    </dgm:pt>
    <dgm:pt modelId="{C155E8E1-DB36-4508-B566-F512D55739EC}" type="parTrans" cxnId="{B28926E3-8CE5-4C84-9176-BE451A7390B8}">
      <dgm:prSet/>
      <dgm:spPr/>
      <dgm:t>
        <a:bodyPr/>
        <a:lstStyle/>
        <a:p>
          <a:endParaRPr lang="en-US"/>
        </a:p>
      </dgm:t>
    </dgm:pt>
    <dgm:pt modelId="{31EB0ED9-C280-4941-8DDC-7846A7C31A4A}" type="sibTrans" cxnId="{B28926E3-8CE5-4C84-9176-BE451A7390B8}">
      <dgm:prSet/>
      <dgm:spPr/>
      <dgm:t>
        <a:bodyPr/>
        <a:lstStyle/>
        <a:p>
          <a:endParaRPr lang="en-US"/>
        </a:p>
      </dgm:t>
    </dgm:pt>
    <dgm:pt modelId="{6BE8EF62-421C-462D-84EC-3FC95D4DBC74}">
      <dgm:prSet phldrT="[Text]"/>
      <dgm:spPr>
        <a:solidFill>
          <a:srgbClr val="002060"/>
        </a:solidFill>
      </dgm:spPr>
      <dgm:t>
        <a:bodyPr/>
        <a:lstStyle/>
        <a:p>
          <a:r>
            <a:rPr lang="en-US" dirty="0"/>
            <a:t>Arrest in Quarters</a:t>
          </a:r>
        </a:p>
      </dgm:t>
    </dgm:pt>
    <dgm:pt modelId="{38C8CB8B-9A45-4057-A27C-932251CDF933}" type="parTrans" cxnId="{785C1A80-5FDE-4F9B-B85E-8616B2318E10}">
      <dgm:prSet/>
      <dgm:spPr/>
      <dgm:t>
        <a:bodyPr/>
        <a:lstStyle/>
        <a:p>
          <a:endParaRPr lang="en-US"/>
        </a:p>
      </dgm:t>
    </dgm:pt>
    <dgm:pt modelId="{7B7A446A-09BA-4AC7-869D-127C08BAB123}" type="sibTrans" cxnId="{785C1A80-5FDE-4F9B-B85E-8616B2318E10}">
      <dgm:prSet/>
      <dgm:spPr/>
      <dgm:t>
        <a:bodyPr/>
        <a:lstStyle/>
        <a:p>
          <a:endParaRPr lang="en-US"/>
        </a:p>
      </dgm:t>
    </dgm:pt>
    <dgm:pt modelId="{112D5BA0-6B9E-42BD-8153-D5ED4D60E23F}">
      <dgm:prSet phldrT="[Text]"/>
      <dgm:spPr>
        <a:solidFill>
          <a:srgbClr val="002060"/>
        </a:solidFill>
      </dgm:spPr>
      <dgm:t>
        <a:bodyPr/>
        <a:lstStyle/>
        <a:p>
          <a:endParaRPr lang="en-US" dirty="0"/>
        </a:p>
      </dgm:t>
    </dgm:pt>
    <dgm:pt modelId="{A0620428-90D8-40D3-B47B-2310C39F06A3}" type="parTrans" cxnId="{D63926D9-5609-4C57-9AAC-3BDBB47480F8}">
      <dgm:prSet/>
      <dgm:spPr/>
      <dgm:t>
        <a:bodyPr/>
        <a:lstStyle/>
        <a:p>
          <a:endParaRPr lang="en-US"/>
        </a:p>
      </dgm:t>
    </dgm:pt>
    <dgm:pt modelId="{BDA33816-6945-400E-9153-E38D1CB2A861}" type="sibTrans" cxnId="{D63926D9-5609-4C57-9AAC-3BDBB47480F8}">
      <dgm:prSet/>
      <dgm:spPr/>
      <dgm:t>
        <a:bodyPr/>
        <a:lstStyle/>
        <a:p>
          <a:endParaRPr lang="en-US"/>
        </a:p>
      </dgm:t>
    </dgm:pt>
    <dgm:pt modelId="{9AA32C0C-823B-42D7-8B95-B7CCB6BBEF41}">
      <dgm:prSet phldrT="[Text]"/>
      <dgm:spPr>
        <a:solidFill>
          <a:srgbClr val="002060"/>
        </a:solidFill>
      </dgm:spPr>
      <dgm:t>
        <a:bodyPr/>
        <a:lstStyle/>
        <a:p>
          <a:r>
            <a:rPr lang="en-US" dirty="0"/>
            <a:t>Usually done by Battalion CDR</a:t>
          </a:r>
        </a:p>
      </dgm:t>
    </dgm:pt>
    <dgm:pt modelId="{9611CAE2-8731-43CD-B272-D56972136A47}" type="parTrans" cxnId="{654B9A1D-FFB5-48A0-8940-8FA725378E1F}">
      <dgm:prSet/>
      <dgm:spPr/>
      <dgm:t>
        <a:bodyPr/>
        <a:lstStyle/>
        <a:p>
          <a:endParaRPr lang="en-US"/>
        </a:p>
      </dgm:t>
    </dgm:pt>
    <dgm:pt modelId="{FE0F3C32-B371-4634-A881-ADE60D80B712}" type="sibTrans" cxnId="{654B9A1D-FFB5-48A0-8940-8FA725378E1F}">
      <dgm:prSet/>
      <dgm:spPr/>
      <dgm:t>
        <a:bodyPr/>
        <a:lstStyle/>
        <a:p>
          <a:endParaRPr lang="en-US"/>
        </a:p>
      </dgm:t>
    </dgm:pt>
    <dgm:pt modelId="{8919D764-E065-497D-9ACB-F9B8D003D3BE}" type="pres">
      <dgm:prSet presAssocID="{DE58C6DC-21DC-43BE-B586-3E75444C0644}" presName="Name0" presStyleCnt="0">
        <dgm:presLayoutVars>
          <dgm:dir/>
          <dgm:resizeHandles val="exact"/>
        </dgm:presLayoutVars>
      </dgm:prSet>
      <dgm:spPr/>
    </dgm:pt>
    <dgm:pt modelId="{0E36588E-24F7-492C-A4D1-87293A05F103}" type="pres">
      <dgm:prSet presAssocID="{1E791039-A44A-4235-B4C0-6FBBE870343F}" presName="node" presStyleLbl="node1" presStyleIdx="0" presStyleCnt="4">
        <dgm:presLayoutVars>
          <dgm:bulletEnabled val="1"/>
        </dgm:presLayoutVars>
      </dgm:prSet>
      <dgm:spPr/>
    </dgm:pt>
    <dgm:pt modelId="{AE93E63B-B897-40EA-A7DB-9BE2CF501076}" type="pres">
      <dgm:prSet presAssocID="{BC090FF8-0E3E-4325-BA65-52A444C85A31}" presName="sibTrans" presStyleCnt="0"/>
      <dgm:spPr/>
    </dgm:pt>
    <dgm:pt modelId="{083D85D1-0213-4E27-878A-1D4920654BCD}" type="pres">
      <dgm:prSet presAssocID="{200F689E-2FB0-4BA2-9183-AC8FFB6217E0}" presName="node" presStyleLbl="node1" presStyleIdx="1" presStyleCnt="4">
        <dgm:presLayoutVars>
          <dgm:bulletEnabled val="1"/>
        </dgm:presLayoutVars>
      </dgm:prSet>
      <dgm:spPr/>
    </dgm:pt>
    <dgm:pt modelId="{EA2BD369-4DD8-4A65-AA09-CFC386DAB18D}" type="pres">
      <dgm:prSet presAssocID="{26AAEB39-EBEA-4277-B6D3-61E45522BA68}" presName="sibTrans" presStyleCnt="0"/>
      <dgm:spPr/>
    </dgm:pt>
    <dgm:pt modelId="{EE0C8508-9AC9-4F3E-A45F-148550083869}" type="pres">
      <dgm:prSet presAssocID="{308F3AF1-796C-44AD-BCDB-7C264A372430}" presName="node" presStyleLbl="node1" presStyleIdx="2" presStyleCnt="4">
        <dgm:presLayoutVars>
          <dgm:bulletEnabled val="1"/>
        </dgm:presLayoutVars>
      </dgm:prSet>
      <dgm:spPr/>
    </dgm:pt>
    <dgm:pt modelId="{86D28493-283F-4ED9-9DC6-9E34702E4167}" type="pres">
      <dgm:prSet presAssocID="{7561319D-6423-4242-9B45-7B374AAD389C}" presName="sibTrans" presStyleCnt="0"/>
      <dgm:spPr/>
    </dgm:pt>
    <dgm:pt modelId="{1DE384DC-B360-4545-BDEE-547C4F8A335F}" type="pres">
      <dgm:prSet presAssocID="{D234471F-FC9F-4D35-95B3-20B8F3751EB2}" presName="node" presStyleLbl="node1" presStyleIdx="3" presStyleCnt="4" custLinFactNeighborX="8752" custLinFactNeighborY="-375">
        <dgm:presLayoutVars>
          <dgm:bulletEnabled val="1"/>
        </dgm:presLayoutVars>
      </dgm:prSet>
      <dgm:spPr/>
    </dgm:pt>
  </dgm:ptLst>
  <dgm:cxnLst>
    <dgm:cxn modelId="{3F2BBD01-5593-429C-BFC4-9EE6DAAD5303}" type="presOf" srcId="{9AA32C0C-823B-42D7-8B95-B7CCB6BBEF41}" destId="{EE0C8508-9AC9-4F3E-A45F-148550083869}" srcOrd="0" destOrd="2" presId="urn:microsoft.com/office/officeart/2005/8/layout/hList6"/>
    <dgm:cxn modelId="{654B9A1D-FFB5-48A0-8940-8FA725378E1F}" srcId="{308F3AF1-796C-44AD-BCDB-7C264A372430}" destId="{9AA32C0C-823B-42D7-8B95-B7CCB6BBEF41}" srcOrd="1" destOrd="0" parTransId="{9611CAE2-8731-43CD-B272-D56972136A47}" sibTransId="{FE0F3C32-B371-4634-A881-ADE60D80B712}"/>
    <dgm:cxn modelId="{3A083732-E774-4197-A247-83C391D8C08A}" type="presOf" srcId="{DE58C6DC-21DC-43BE-B586-3E75444C0644}" destId="{8919D764-E065-497D-9ACB-F9B8D003D3BE}" srcOrd="0" destOrd="0" presId="urn:microsoft.com/office/officeart/2005/8/layout/hList6"/>
    <dgm:cxn modelId="{77B4B633-46C9-4E86-B341-1FE268B6670A}" srcId="{1E791039-A44A-4235-B4C0-6FBBE870343F}" destId="{F3D784BB-4AC5-44F5-BF5B-D47F51919621}" srcOrd="0" destOrd="0" parTransId="{829C2A28-490B-4445-8B6E-C7F4A8816621}" sibTransId="{248D3D6F-61BE-43E6-972A-2AA9E7348948}"/>
    <dgm:cxn modelId="{774CA337-5DCE-4896-AD67-3A93024725CF}" srcId="{DE58C6DC-21DC-43BE-B586-3E75444C0644}" destId="{D234471F-FC9F-4D35-95B3-20B8F3751EB2}" srcOrd="3" destOrd="0" parTransId="{03588FE1-E143-4838-96B9-31DEA101CE8D}" sibTransId="{67376073-600F-428B-A630-34B2CC83A8FA}"/>
    <dgm:cxn modelId="{B887C839-E384-44D2-B783-A3AA1FFB4554}" type="presOf" srcId="{1E791039-A44A-4235-B4C0-6FBBE870343F}" destId="{0E36588E-24F7-492C-A4D1-87293A05F103}" srcOrd="0" destOrd="0" presId="urn:microsoft.com/office/officeart/2005/8/layout/hList6"/>
    <dgm:cxn modelId="{9A092E3D-67DA-4F23-9CA9-349F0FDFBB65}" srcId="{DE58C6DC-21DC-43BE-B586-3E75444C0644}" destId="{308F3AF1-796C-44AD-BCDB-7C264A372430}" srcOrd="2" destOrd="0" parTransId="{7A28A9A5-78C9-4F25-984B-AD50C9B824F9}" sibTransId="{7561319D-6423-4242-9B45-7B374AAD389C}"/>
    <dgm:cxn modelId="{C04FAA3E-B6CD-44AB-8634-89FD18F3345D}" type="presOf" srcId="{F3D784BB-4AC5-44F5-BF5B-D47F51919621}" destId="{0E36588E-24F7-492C-A4D1-87293A05F103}" srcOrd="0" destOrd="1" presId="urn:microsoft.com/office/officeart/2005/8/layout/hList6"/>
    <dgm:cxn modelId="{888D7A5B-19D7-4EE9-B6C6-FDFB691DD811}" srcId="{308F3AF1-796C-44AD-BCDB-7C264A372430}" destId="{D7A5C829-3550-43B2-8B40-33C6F0F77B86}" srcOrd="0" destOrd="0" parTransId="{F93F7206-3D0B-414C-BABB-C13553EB04F6}" sibTransId="{7EBA44A7-92E0-4508-BBEF-71BCCA0CEA07}"/>
    <dgm:cxn modelId="{B3D6E163-9CC2-4610-B031-E16062B80F4C}" type="presOf" srcId="{112D5BA0-6B9E-42BD-8153-D5ED4D60E23F}" destId="{EE0C8508-9AC9-4F3E-A45F-148550083869}" srcOrd="0" destOrd="3" presId="urn:microsoft.com/office/officeart/2005/8/layout/hList6"/>
    <dgm:cxn modelId="{4D4AA56C-AF62-45A7-938B-C9F2C4EC2B93}" type="presOf" srcId="{44ABD2A3-59C0-48B5-B329-C604D3B0B2C6}" destId="{0E36588E-24F7-492C-A4D1-87293A05F103}" srcOrd="0" destOrd="2" presId="urn:microsoft.com/office/officeart/2005/8/layout/hList6"/>
    <dgm:cxn modelId="{ED224652-FBD9-4DF5-88CC-8FC26557FECC}" srcId="{DE58C6DC-21DC-43BE-B586-3E75444C0644}" destId="{1E791039-A44A-4235-B4C0-6FBBE870343F}" srcOrd="0" destOrd="0" parTransId="{40159E0B-E667-448D-9BE8-B540DEA40E27}" sibTransId="{BC090FF8-0E3E-4325-BA65-52A444C85A31}"/>
    <dgm:cxn modelId="{0E858074-FDA5-4399-BF8B-C9DD3ED7AA01}" srcId="{200F689E-2FB0-4BA2-9183-AC8FFB6217E0}" destId="{A9D310C3-2923-4E6E-BE83-848CE0FDB90E}" srcOrd="1" destOrd="0" parTransId="{97A836D2-C113-464F-8C35-9D288030F983}" sibTransId="{71701F36-0757-43FF-9E33-520075C46008}"/>
    <dgm:cxn modelId="{D77D895A-288C-4683-9353-A9503F391568}" type="presOf" srcId="{308F3AF1-796C-44AD-BCDB-7C264A372430}" destId="{EE0C8508-9AC9-4F3E-A45F-148550083869}" srcOrd="0" destOrd="0" presId="urn:microsoft.com/office/officeart/2005/8/layout/hList6"/>
    <dgm:cxn modelId="{785C1A80-5FDE-4F9B-B85E-8616B2318E10}" srcId="{D234471F-FC9F-4D35-95B3-20B8F3751EB2}" destId="{6BE8EF62-421C-462D-84EC-3FC95D4DBC74}" srcOrd="1" destOrd="0" parTransId="{38C8CB8B-9A45-4057-A27C-932251CDF933}" sibTransId="{7B7A446A-09BA-4AC7-869D-127C08BAB123}"/>
    <dgm:cxn modelId="{D1266A95-1002-448A-A333-903CE07583CE}" type="presOf" srcId="{D234471F-FC9F-4D35-95B3-20B8F3751EB2}" destId="{1DE384DC-B360-4545-BDEE-547C4F8A335F}" srcOrd="0" destOrd="0" presId="urn:microsoft.com/office/officeart/2005/8/layout/hList6"/>
    <dgm:cxn modelId="{059D219B-4CB6-4AA5-80F2-F30473E783F1}" srcId="{1E791039-A44A-4235-B4C0-6FBBE870343F}" destId="{44ABD2A3-59C0-48B5-B329-C604D3B0B2C6}" srcOrd="1" destOrd="0" parTransId="{20888D83-053D-423D-9E1C-8E339A59F9AD}" sibTransId="{179DD7FF-E320-40C9-9D5C-8F0C3DB77AB1}"/>
    <dgm:cxn modelId="{B34A17A1-CB82-45D8-9BE5-5D7A37D329EA}" type="presOf" srcId="{A9D310C3-2923-4E6E-BE83-848CE0FDB90E}" destId="{083D85D1-0213-4E27-878A-1D4920654BCD}" srcOrd="0" destOrd="2" presId="urn:microsoft.com/office/officeart/2005/8/layout/hList6"/>
    <dgm:cxn modelId="{3F7514BC-E128-4D22-8E47-D2EA04746D41}" type="presOf" srcId="{CF709796-7421-42E4-8AFD-AB1BEDE1DD26}" destId="{083D85D1-0213-4E27-878A-1D4920654BCD}" srcOrd="0" destOrd="1" presId="urn:microsoft.com/office/officeart/2005/8/layout/hList6"/>
    <dgm:cxn modelId="{C65955BC-A7AA-4817-B2C6-EF78B0A81452}" type="presOf" srcId="{6BE8EF62-421C-462D-84EC-3FC95D4DBC74}" destId="{1DE384DC-B360-4545-BDEE-547C4F8A335F}" srcOrd="0" destOrd="2" presId="urn:microsoft.com/office/officeart/2005/8/layout/hList6"/>
    <dgm:cxn modelId="{50D152C0-B3AA-420E-B4DA-B63A7514E4EF}" type="presOf" srcId="{D7A5C829-3550-43B2-8B40-33C6F0F77B86}" destId="{EE0C8508-9AC9-4F3E-A45F-148550083869}" srcOrd="0" destOrd="1" presId="urn:microsoft.com/office/officeart/2005/8/layout/hList6"/>
    <dgm:cxn modelId="{57CCC3D5-A5C5-42AE-BD2A-A3930BEE7189}" type="presOf" srcId="{200F689E-2FB0-4BA2-9183-AC8FFB6217E0}" destId="{083D85D1-0213-4E27-878A-1D4920654BCD}" srcOrd="0" destOrd="0" presId="urn:microsoft.com/office/officeart/2005/8/layout/hList6"/>
    <dgm:cxn modelId="{D63926D9-5609-4C57-9AAC-3BDBB47480F8}" srcId="{308F3AF1-796C-44AD-BCDB-7C264A372430}" destId="{112D5BA0-6B9E-42BD-8153-D5ED4D60E23F}" srcOrd="2" destOrd="0" parTransId="{A0620428-90D8-40D3-B47B-2310C39F06A3}" sibTransId="{BDA33816-6945-400E-9153-E38D1CB2A861}"/>
    <dgm:cxn modelId="{B28926E3-8CE5-4C84-9176-BE451A7390B8}" srcId="{D234471F-FC9F-4D35-95B3-20B8F3751EB2}" destId="{05AA3559-E62A-45C8-9C57-E49EE41DCB30}" srcOrd="0" destOrd="0" parTransId="{C155E8E1-DB36-4508-B566-F512D55739EC}" sibTransId="{31EB0ED9-C280-4941-8DDC-7846A7C31A4A}"/>
    <dgm:cxn modelId="{709890E4-F612-4F78-A4DE-2AAB307BED9F}" type="presOf" srcId="{05AA3559-E62A-45C8-9C57-E49EE41DCB30}" destId="{1DE384DC-B360-4545-BDEE-547C4F8A335F}" srcOrd="0" destOrd="1" presId="urn:microsoft.com/office/officeart/2005/8/layout/hList6"/>
    <dgm:cxn modelId="{15A6F0F0-3F99-466C-9F1B-763AB1212E60}" srcId="{DE58C6DC-21DC-43BE-B586-3E75444C0644}" destId="{200F689E-2FB0-4BA2-9183-AC8FFB6217E0}" srcOrd="1" destOrd="0" parTransId="{B5B0D743-AB27-4E1E-9551-DD1A8CA5841E}" sibTransId="{26AAEB39-EBEA-4277-B6D3-61E45522BA68}"/>
    <dgm:cxn modelId="{218625F9-373F-47B3-92F5-31C699B11CC5}" srcId="{200F689E-2FB0-4BA2-9183-AC8FFB6217E0}" destId="{CF709796-7421-42E4-8AFD-AB1BEDE1DD26}" srcOrd="0" destOrd="0" parTransId="{9BDA78E5-B2AA-4796-8244-9608D1237B88}" sibTransId="{46F34246-405F-4A20-993E-397ECDBB1354}"/>
    <dgm:cxn modelId="{A3A4B811-F45B-41BA-B64F-66A679AF8E7F}" type="presParOf" srcId="{8919D764-E065-497D-9ACB-F9B8D003D3BE}" destId="{0E36588E-24F7-492C-A4D1-87293A05F103}" srcOrd="0" destOrd="0" presId="urn:microsoft.com/office/officeart/2005/8/layout/hList6"/>
    <dgm:cxn modelId="{3E437B7A-A43C-4352-B899-B73950208D34}" type="presParOf" srcId="{8919D764-E065-497D-9ACB-F9B8D003D3BE}" destId="{AE93E63B-B897-40EA-A7DB-9BE2CF501076}" srcOrd="1" destOrd="0" presId="urn:microsoft.com/office/officeart/2005/8/layout/hList6"/>
    <dgm:cxn modelId="{893D758B-47A8-4819-80C4-D8D05F4107A6}" type="presParOf" srcId="{8919D764-E065-497D-9ACB-F9B8D003D3BE}" destId="{083D85D1-0213-4E27-878A-1D4920654BCD}" srcOrd="2" destOrd="0" presId="urn:microsoft.com/office/officeart/2005/8/layout/hList6"/>
    <dgm:cxn modelId="{C4BD1947-254B-44F7-B95D-A4D836E7449A}" type="presParOf" srcId="{8919D764-E065-497D-9ACB-F9B8D003D3BE}" destId="{EA2BD369-4DD8-4A65-AA09-CFC386DAB18D}" srcOrd="3" destOrd="0" presId="urn:microsoft.com/office/officeart/2005/8/layout/hList6"/>
    <dgm:cxn modelId="{0BC04D0D-C9CC-49BB-949F-F6839B47C23C}" type="presParOf" srcId="{8919D764-E065-497D-9ACB-F9B8D003D3BE}" destId="{EE0C8508-9AC9-4F3E-A45F-148550083869}" srcOrd="4" destOrd="0" presId="urn:microsoft.com/office/officeart/2005/8/layout/hList6"/>
    <dgm:cxn modelId="{9C4B69EC-952D-4425-A8C1-570DF9337501}" type="presParOf" srcId="{8919D764-E065-497D-9ACB-F9B8D003D3BE}" destId="{86D28493-283F-4ED9-9DC6-9E34702E4167}" srcOrd="5" destOrd="0" presId="urn:microsoft.com/office/officeart/2005/8/layout/hList6"/>
    <dgm:cxn modelId="{7BCF7985-7A25-4600-A86B-19B6D5B9274C}" type="presParOf" srcId="{8919D764-E065-497D-9ACB-F9B8D003D3BE}" destId="{1DE384DC-B360-4545-BDEE-547C4F8A335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5B587-DD74-4167-85BC-05AADDDD991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3DA4506-E035-4119-AAEA-739DDE041B03}">
      <dgm:prSet phldrT="[Text]"/>
      <dgm:spPr/>
      <dgm:t>
        <a:bodyPr/>
        <a:lstStyle/>
        <a:p>
          <a:r>
            <a:rPr lang="en-US" dirty="0"/>
            <a:t>Notification/</a:t>
          </a:r>
        </a:p>
        <a:p>
          <a:r>
            <a:rPr lang="en-US" dirty="0"/>
            <a:t>First Reading</a:t>
          </a:r>
        </a:p>
      </dgm:t>
    </dgm:pt>
    <dgm:pt modelId="{861EFA03-4CC7-4487-84E5-B74B2A19EE02}" type="parTrans" cxnId="{64D7C0B8-7668-48C7-977F-754EC954D77E}">
      <dgm:prSet/>
      <dgm:spPr/>
      <dgm:t>
        <a:bodyPr/>
        <a:lstStyle/>
        <a:p>
          <a:endParaRPr lang="en-US"/>
        </a:p>
      </dgm:t>
    </dgm:pt>
    <dgm:pt modelId="{0F24B679-4D45-44EE-B168-A30BC58C7890}" type="sibTrans" cxnId="{64D7C0B8-7668-48C7-977F-754EC954D77E}">
      <dgm:prSet/>
      <dgm:spPr/>
      <dgm:t>
        <a:bodyPr/>
        <a:lstStyle/>
        <a:p>
          <a:endParaRPr lang="en-US"/>
        </a:p>
      </dgm:t>
    </dgm:pt>
    <dgm:pt modelId="{AE012668-C7CC-444C-AF7D-CBBF9B149D3C}">
      <dgm:prSet phldrT="[Text]"/>
      <dgm:spPr/>
      <dgm:t>
        <a:bodyPr/>
        <a:lstStyle/>
        <a:p>
          <a:r>
            <a:rPr lang="en-US" dirty="0"/>
            <a:t>Formal Hearing</a:t>
          </a:r>
        </a:p>
      </dgm:t>
    </dgm:pt>
    <dgm:pt modelId="{9D2DC783-EBEF-42F8-ACF1-E33351AE06AA}" type="parTrans" cxnId="{D0D8DEE5-A5BA-468C-A05C-E6509D9D7AB1}">
      <dgm:prSet/>
      <dgm:spPr/>
      <dgm:t>
        <a:bodyPr/>
        <a:lstStyle/>
        <a:p>
          <a:endParaRPr lang="en-US"/>
        </a:p>
      </dgm:t>
    </dgm:pt>
    <dgm:pt modelId="{EAD98316-5192-4AE3-BD4C-41AEA3CEE753}" type="sibTrans" cxnId="{D0D8DEE5-A5BA-468C-A05C-E6509D9D7AB1}">
      <dgm:prSet/>
      <dgm:spPr/>
      <dgm:t>
        <a:bodyPr/>
        <a:lstStyle/>
        <a:p>
          <a:endParaRPr lang="en-US"/>
        </a:p>
      </dgm:t>
    </dgm:pt>
    <dgm:pt modelId="{7E940178-BB98-4C13-81E1-1382F47E87EC}">
      <dgm:prSet phldrT="[Text]"/>
      <dgm:spPr/>
      <dgm:t>
        <a:bodyPr/>
        <a:lstStyle/>
        <a:p>
          <a:r>
            <a:rPr lang="en-US" dirty="0"/>
            <a:t>Appeal?</a:t>
          </a:r>
        </a:p>
      </dgm:t>
    </dgm:pt>
    <dgm:pt modelId="{556A2504-68D9-43A7-805D-6BF8D1F83B25}" type="parTrans" cxnId="{E8DF3CA0-A433-4AF2-8000-90169EC05ED2}">
      <dgm:prSet/>
      <dgm:spPr/>
      <dgm:t>
        <a:bodyPr/>
        <a:lstStyle/>
        <a:p>
          <a:endParaRPr lang="en-US"/>
        </a:p>
      </dgm:t>
    </dgm:pt>
    <dgm:pt modelId="{E77C3CA1-7C71-4319-B34E-F657933BB9A3}" type="sibTrans" cxnId="{E8DF3CA0-A433-4AF2-8000-90169EC05ED2}">
      <dgm:prSet/>
      <dgm:spPr/>
      <dgm:t>
        <a:bodyPr/>
        <a:lstStyle/>
        <a:p>
          <a:endParaRPr lang="en-US"/>
        </a:p>
      </dgm:t>
    </dgm:pt>
    <dgm:pt modelId="{5C8D9962-491C-4D53-ABBB-535566091B93}">
      <dgm:prSet/>
      <dgm:spPr/>
      <dgm:t>
        <a:bodyPr/>
        <a:lstStyle/>
        <a:p>
          <a:r>
            <a:rPr lang="en-US" dirty="0"/>
            <a:t>TDS</a:t>
          </a:r>
        </a:p>
      </dgm:t>
    </dgm:pt>
    <dgm:pt modelId="{C2AF3C6F-8A61-46F9-97F5-D8AD3674B6FC}" type="parTrans" cxnId="{AF140936-93BC-438F-A14B-F7A7180DB8C9}">
      <dgm:prSet/>
      <dgm:spPr/>
      <dgm:t>
        <a:bodyPr/>
        <a:lstStyle/>
        <a:p>
          <a:endParaRPr lang="en-US"/>
        </a:p>
      </dgm:t>
    </dgm:pt>
    <dgm:pt modelId="{5DB2FD8F-6EA4-4AA3-A782-0F9161DED151}" type="sibTrans" cxnId="{AF140936-93BC-438F-A14B-F7A7180DB8C9}">
      <dgm:prSet/>
      <dgm:spPr/>
      <dgm:t>
        <a:bodyPr/>
        <a:lstStyle/>
        <a:p>
          <a:endParaRPr lang="en-US"/>
        </a:p>
      </dgm:t>
    </dgm:pt>
    <dgm:pt modelId="{B1F34369-0764-4A86-B8FB-C8E75A234AA7}" type="pres">
      <dgm:prSet presAssocID="{C4C5B587-DD74-4167-85BC-05AADDDD9914}" presName="Name0" presStyleCnt="0">
        <dgm:presLayoutVars>
          <dgm:dir/>
          <dgm:resizeHandles val="exact"/>
        </dgm:presLayoutVars>
      </dgm:prSet>
      <dgm:spPr/>
    </dgm:pt>
    <dgm:pt modelId="{08192F1C-04DD-4B73-9F71-1DF1BB3F145E}" type="pres">
      <dgm:prSet presAssocID="{03DA4506-E035-4119-AAEA-739DDE041B03}" presName="node" presStyleLbl="node1" presStyleIdx="0" presStyleCnt="4">
        <dgm:presLayoutVars>
          <dgm:bulletEnabled val="1"/>
        </dgm:presLayoutVars>
      </dgm:prSet>
      <dgm:spPr/>
    </dgm:pt>
    <dgm:pt modelId="{3EC53EDE-ABBA-48FA-810F-16C9B267FB1C}" type="pres">
      <dgm:prSet presAssocID="{0F24B679-4D45-44EE-B168-A30BC58C7890}" presName="sibTrans" presStyleLbl="sibTrans2D1" presStyleIdx="0" presStyleCnt="3"/>
      <dgm:spPr/>
    </dgm:pt>
    <dgm:pt modelId="{B1645765-8E84-4770-8D8D-642C4CCEE427}" type="pres">
      <dgm:prSet presAssocID="{0F24B679-4D45-44EE-B168-A30BC58C7890}" presName="connectorText" presStyleLbl="sibTrans2D1" presStyleIdx="0" presStyleCnt="3"/>
      <dgm:spPr/>
    </dgm:pt>
    <dgm:pt modelId="{AD91E587-43B8-4674-AB06-09C2B4924DFC}" type="pres">
      <dgm:prSet presAssocID="{5C8D9962-491C-4D53-ABBB-535566091B93}" presName="node" presStyleLbl="node1" presStyleIdx="1" presStyleCnt="4">
        <dgm:presLayoutVars>
          <dgm:bulletEnabled val="1"/>
        </dgm:presLayoutVars>
      </dgm:prSet>
      <dgm:spPr/>
    </dgm:pt>
    <dgm:pt modelId="{6D9776FE-7DE4-4F4E-8D50-DD52E60F328F}" type="pres">
      <dgm:prSet presAssocID="{5DB2FD8F-6EA4-4AA3-A782-0F9161DED151}" presName="sibTrans" presStyleLbl="sibTrans2D1" presStyleIdx="1" presStyleCnt="3"/>
      <dgm:spPr/>
    </dgm:pt>
    <dgm:pt modelId="{17926B52-10F5-4916-9B90-B2F5AC058760}" type="pres">
      <dgm:prSet presAssocID="{5DB2FD8F-6EA4-4AA3-A782-0F9161DED151}" presName="connectorText" presStyleLbl="sibTrans2D1" presStyleIdx="1" presStyleCnt="3"/>
      <dgm:spPr/>
    </dgm:pt>
    <dgm:pt modelId="{AB1B339E-2208-42C7-ADCC-9EE3F3943F22}" type="pres">
      <dgm:prSet presAssocID="{AE012668-C7CC-444C-AF7D-CBBF9B149D3C}" presName="node" presStyleLbl="node1" presStyleIdx="2" presStyleCnt="4">
        <dgm:presLayoutVars>
          <dgm:bulletEnabled val="1"/>
        </dgm:presLayoutVars>
      </dgm:prSet>
      <dgm:spPr/>
    </dgm:pt>
    <dgm:pt modelId="{F35DE954-61D7-4BD6-BA99-E154013D5E9D}" type="pres">
      <dgm:prSet presAssocID="{EAD98316-5192-4AE3-BD4C-41AEA3CEE753}" presName="sibTrans" presStyleLbl="sibTrans2D1" presStyleIdx="2" presStyleCnt="3"/>
      <dgm:spPr/>
    </dgm:pt>
    <dgm:pt modelId="{1144BE40-2DD2-495C-9D58-ADB93BA8FB26}" type="pres">
      <dgm:prSet presAssocID="{EAD98316-5192-4AE3-BD4C-41AEA3CEE753}" presName="connectorText" presStyleLbl="sibTrans2D1" presStyleIdx="2" presStyleCnt="3"/>
      <dgm:spPr/>
    </dgm:pt>
    <dgm:pt modelId="{5FFD64B7-9011-4CF2-8069-A854C081E65B}" type="pres">
      <dgm:prSet presAssocID="{7E940178-BB98-4C13-81E1-1382F47E87EC}" presName="node" presStyleLbl="node1" presStyleIdx="3" presStyleCnt="4">
        <dgm:presLayoutVars>
          <dgm:bulletEnabled val="1"/>
        </dgm:presLayoutVars>
      </dgm:prSet>
      <dgm:spPr/>
    </dgm:pt>
  </dgm:ptLst>
  <dgm:cxnLst>
    <dgm:cxn modelId="{A19A0523-9B05-4684-8045-20B32C9AA853}" type="presOf" srcId="{EAD98316-5192-4AE3-BD4C-41AEA3CEE753}" destId="{F35DE954-61D7-4BD6-BA99-E154013D5E9D}" srcOrd="0" destOrd="0" presId="urn:microsoft.com/office/officeart/2005/8/layout/process1"/>
    <dgm:cxn modelId="{AF140936-93BC-438F-A14B-F7A7180DB8C9}" srcId="{C4C5B587-DD74-4167-85BC-05AADDDD9914}" destId="{5C8D9962-491C-4D53-ABBB-535566091B93}" srcOrd="1" destOrd="0" parTransId="{C2AF3C6F-8A61-46F9-97F5-D8AD3674B6FC}" sibTransId="{5DB2FD8F-6EA4-4AA3-A782-0F9161DED151}"/>
    <dgm:cxn modelId="{CC0BA562-35AC-49A5-81C1-EDFA6D684270}" type="presOf" srcId="{EAD98316-5192-4AE3-BD4C-41AEA3CEE753}" destId="{1144BE40-2DD2-495C-9D58-ADB93BA8FB26}" srcOrd="1" destOrd="0" presId="urn:microsoft.com/office/officeart/2005/8/layout/process1"/>
    <dgm:cxn modelId="{8BBB9349-8DBA-4B9B-935D-38F3685F513F}" type="presOf" srcId="{7E940178-BB98-4C13-81E1-1382F47E87EC}" destId="{5FFD64B7-9011-4CF2-8069-A854C081E65B}" srcOrd="0" destOrd="0" presId="urn:microsoft.com/office/officeart/2005/8/layout/process1"/>
    <dgm:cxn modelId="{87FF7E7A-56F8-469B-96C1-69BF595DB7C7}" type="presOf" srcId="{5DB2FD8F-6EA4-4AA3-A782-0F9161DED151}" destId="{6D9776FE-7DE4-4F4E-8D50-DD52E60F328F}" srcOrd="0" destOrd="0" presId="urn:microsoft.com/office/officeart/2005/8/layout/process1"/>
    <dgm:cxn modelId="{64F5D77E-7A22-477D-AFA2-BE691CE18096}" type="presOf" srcId="{5DB2FD8F-6EA4-4AA3-A782-0F9161DED151}" destId="{17926B52-10F5-4916-9B90-B2F5AC058760}" srcOrd="1" destOrd="0" presId="urn:microsoft.com/office/officeart/2005/8/layout/process1"/>
    <dgm:cxn modelId="{43A91D96-DEB4-4388-9F96-5BEF22700350}" type="presOf" srcId="{03DA4506-E035-4119-AAEA-739DDE041B03}" destId="{08192F1C-04DD-4B73-9F71-1DF1BB3F145E}" srcOrd="0" destOrd="0" presId="urn:microsoft.com/office/officeart/2005/8/layout/process1"/>
    <dgm:cxn modelId="{E8DF3CA0-A433-4AF2-8000-90169EC05ED2}" srcId="{C4C5B587-DD74-4167-85BC-05AADDDD9914}" destId="{7E940178-BB98-4C13-81E1-1382F47E87EC}" srcOrd="3" destOrd="0" parTransId="{556A2504-68D9-43A7-805D-6BF8D1F83B25}" sibTransId="{E77C3CA1-7C71-4319-B34E-F657933BB9A3}"/>
    <dgm:cxn modelId="{9A1328A1-74A4-436F-B26D-48E284FC5E29}" type="presOf" srcId="{0F24B679-4D45-44EE-B168-A30BC58C7890}" destId="{3EC53EDE-ABBA-48FA-810F-16C9B267FB1C}" srcOrd="0" destOrd="0" presId="urn:microsoft.com/office/officeart/2005/8/layout/process1"/>
    <dgm:cxn modelId="{2651A6A9-9400-4D78-96FB-E1C9A07B8330}" type="presOf" srcId="{5C8D9962-491C-4D53-ABBB-535566091B93}" destId="{AD91E587-43B8-4674-AB06-09C2B4924DFC}" srcOrd="0" destOrd="0" presId="urn:microsoft.com/office/officeart/2005/8/layout/process1"/>
    <dgm:cxn modelId="{64D7C0B8-7668-48C7-977F-754EC954D77E}" srcId="{C4C5B587-DD74-4167-85BC-05AADDDD9914}" destId="{03DA4506-E035-4119-AAEA-739DDE041B03}" srcOrd="0" destOrd="0" parTransId="{861EFA03-4CC7-4487-84E5-B74B2A19EE02}" sibTransId="{0F24B679-4D45-44EE-B168-A30BC58C7890}"/>
    <dgm:cxn modelId="{97893FC3-8A1C-43E1-B8FF-3C06B6A39BF7}" type="presOf" srcId="{C4C5B587-DD74-4167-85BC-05AADDDD9914}" destId="{B1F34369-0764-4A86-B8FB-C8E75A234AA7}" srcOrd="0" destOrd="0" presId="urn:microsoft.com/office/officeart/2005/8/layout/process1"/>
    <dgm:cxn modelId="{F00FF2C9-A3C1-4224-9363-3F3A02101B03}" type="presOf" srcId="{AE012668-C7CC-444C-AF7D-CBBF9B149D3C}" destId="{AB1B339E-2208-42C7-ADCC-9EE3F3943F22}" srcOrd="0" destOrd="0" presId="urn:microsoft.com/office/officeart/2005/8/layout/process1"/>
    <dgm:cxn modelId="{4E9AD3E2-4CBF-441E-80D9-42A7C94AF27F}" type="presOf" srcId="{0F24B679-4D45-44EE-B168-A30BC58C7890}" destId="{B1645765-8E84-4770-8D8D-642C4CCEE427}" srcOrd="1" destOrd="0" presId="urn:microsoft.com/office/officeart/2005/8/layout/process1"/>
    <dgm:cxn modelId="{D0D8DEE5-A5BA-468C-A05C-E6509D9D7AB1}" srcId="{C4C5B587-DD74-4167-85BC-05AADDDD9914}" destId="{AE012668-C7CC-444C-AF7D-CBBF9B149D3C}" srcOrd="2" destOrd="0" parTransId="{9D2DC783-EBEF-42F8-ACF1-E33351AE06AA}" sibTransId="{EAD98316-5192-4AE3-BD4C-41AEA3CEE753}"/>
    <dgm:cxn modelId="{AD22B7AD-1BB1-43A8-BFD9-F1967F3CAA3A}" type="presParOf" srcId="{B1F34369-0764-4A86-B8FB-C8E75A234AA7}" destId="{08192F1C-04DD-4B73-9F71-1DF1BB3F145E}" srcOrd="0" destOrd="0" presId="urn:microsoft.com/office/officeart/2005/8/layout/process1"/>
    <dgm:cxn modelId="{73F2E5D4-0B90-4094-A64E-DDB3EA7EA17C}" type="presParOf" srcId="{B1F34369-0764-4A86-B8FB-C8E75A234AA7}" destId="{3EC53EDE-ABBA-48FA-810F-16C9B267FB1C}" srcOrd="1" destOrd="0" presId="urn:microsoft.com/office/officeart/2005/8/layout/process1"/>
    <dgm:cxn modelId="{2E16491D-BC7B-4EF2-9C93-0D1C91989D9E}" type="presParOf" srcId="{3EC53EDE-ABBA-48FA-810F-16C9B267FB1C}" destId="{B1645765-8E84-4770-8D8D-642C4CCEE427}" srcOrd="0" destOrd="0" presId="urn:microsoft.com/office/officeart/2005/8/layout/process1"/>
    <dgm:cxn modelId="{752F35FB-5644-4146-9E92-2F24E638B3F0}" type="presParOf" srcId="{B1F34369-0764-4A86-B8FB-C8E75A234AA7}" destId="{AD91E587-43B8-4674-AB06-09C2B4924DFC}" srcOrd="2" destOrd="0" presId="urn:microsoft.com/office/officeart/2005/8/layout/process1"/>
    <dgm:cxn modelId="{24DE1AEE-8C43-4B2A-A5DE-C0A85661788D}" type="presParOf" srcId="{B1F34369-0764-4A86-B8FB-C8E75A234AA7}" destId="{6D9776FE-7DE4-4F4E-8D50-DD52E60F328F}" srcOrd="3" destOrd="0" presId="urn:microsoft.com/office/officeart/2005/8/layout/process1"/>
    <dgm:cxn modelId="{2C408EA7-3047-4000-8F9A-929A1A732369}" type="presParOf" srcId="{6D9776FE-7DE4-4F4E-8D50-DD52E60F328F}" destId="{17926B52-10F5-4916-9B90-B2F5AC058760}" srcOrd="0" destOrd="0" presId="urn:microsoft.com/office/officeart/2005/8/layout/process1"/>
    <dgm:cxn modelId="{4D21E0A7-B98D-47D2-B5AA-BD020D0B0757}" type="presParOf" srcId="{B1F34369-0764-4A86-B8FB-C8E75A234AA7}" destId="{AB1B339E-2208-42C7-ADCC-9EE3F3943F22}" srcOrd="4" destOrd="0" presId="urn:microsoft.com/office/officeart/2005/8/layout/process1"/>
    <dgm:cxn modelId="{B231BD58-86F6-4CD6-B2C1-1B5FA60C607F}" type="presParOf" srcId="{B1F34369-0764-4A86-B8FB-C8E75A234AA7}" destId="{F35DE954-61D7-4BD6-BA99-E154013D5E9D}" srcOrd="5" destOrd="0" presId="urn:microsoft.com/office/officeart/2005/8/layout/process1"/>
    <dgm:cxn modelId="{4F7E7DFB-FF0A-4928-A5C4-91C5F8E438A2}" type="presParOf" srcId="{F35DE954-61D7-4BD6-BA99-E154013D5E9D}" destId="{1144BE40-2DD2-495C-9D58-ADB93BA8FB26}" srcOrd="0" destOrd="0" presId="urn:microsoft.com/office/officeart/2005/8/layout/process1"/>
    <dgm:cxn modelId="{71FEEE79-EAB8-4F6B-9ECC-5F9629B742D1}" type="presParOf" srcId="{B1F34369-0764-4A86-B8FB-C8E75A234AA7}" destId="{5FFD64B7-9011-4CF2-8069-A854C081E65B}"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FBDA541-BB1E-48B8-A27C-9F7E2B8FC687}"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E97A28A5-AB3A-4119-AC99-C6E688DF00C5}">
      <dgm:prSet phldrT="[Text]"/>
      <dgm:spPr/>
      <dgm:t>
        <a:bodyPr/>
        <a:lstStyle/>
        <a:p>
          <a:r>
            <a:rPr lang="en-US" dirty="0"/>
            <a:t>Suspension</a:t>
          </a:r>
        </a:p>
      </dgm:t>
    </dgm:pt>
    <dgm:pt modelId="{57BCD527-A9B5-4376-9EE9-FD0400A5C579}" type="parTrans" cxnId="{5CA6ED52-8DCD-4C4E-8FC0-4B7AFC2014E0}">
      <dgm:prSet/>
      <dgm:spPr/>
      <dgm:t>
        <a:bodyPr/>
        <a:lstStyle/>
        <a:p>
          <a:endParaRPr lang="en-US"/>
        </a:p>
      </dgm:t>
    </dgm:pt>
    <dgm:pt modelId="{750AA95B-708E-4AFB-BB08-AEF1ACDB0703}" type="sibTrans" cxnId="{5CA6ED52-8DCD-4C4E-8FC0-4B7AFC2014E0}">
      <dgm:prSet/>
      <dgm:spPr/>
      <dgm:t>
        <a:bodyPr/>
        <a:lstStyle/>
        <a:p>
          <a:endParaRPr lang="en-US"/>
        </a:p>
      </dgm:t>
    </dgm:pt>
    <dgm:pt modelId="{DA8F909B-D030-41DE-BCE2-302742CBA6C9}">
      <dgm:prSet phldrT="[Text]"/>
      <dgm:spPr/>
      <dgm:t>
        <a:bodyPr/>
        <a:lstStyle/>
        <a:p>
          <a:r>
            <a:rPr lang="en-US" dirty="0"/>
            <a:t>Like probation</a:t>
          </a:r>
        </a:p>
      </dgm:t>
    </dgm:pt>
    <dgm:pt modelId="{5834A5D5-5CC3-4112-9013-562718169FF0}" type="parTrans" cxnId="{1CA9BEC5-6D20-49C7-84BC-4A63BDBFA5DF}">
      <dgm:prSet/>
      <dgm:spPr/>
      <dgm:t>
        <a:bodyPr/>
        <a:lstStyle/>
        <a:p>
          <a:endParaRPr lang="en-US"/>
        </a:p>
      </dgm:t>
    </dgm:pt>
    <dgm:pt modelId="{07DA3477-9710-494A-8052-ED5884C1676C}" type="sibTrans" cxnId="{1CA9BEC5-6D20-49C7-84BC-4A63BDBFA5DF}">
      <dgm:prSet/>
      <dgm:spPr/>
      <dgm:t>
        <a:bodyPr/>
        <a:lstStyle/>
        <a:p>
          <a:endParaRPr lang="en-US"/>
        </a:p>
      </dgm:t>
    </dgm:pt>
    <dgm:pt modelId="{B58ACAD4-BE50-4E58-BFEA-08D921DA6766}">
      <dgm:prSet phldrT="[Text]"/>
      <dgm:spPr/>
      <dgm:t>
        <a:bodyPr/>
        <a:lstStyle/>
        <a:p>
          <a:r>
            <a:rPr lang="en-US" dirty="0"/>
            <a:t>Remission</a:t>
          </a:r>
        </a:p>
      </dgm:t>
    </dgm:pt>
    <dgm:pt modelId="{570DAF9A-F954-4F91-A05F-1C6BDD06683D}" type="parTrans" cxnId="{1EC9D749-B077-4599-85C7-AE6E1BBB3EEB}">
      <dgm:prSet/>
      <dgm:spPr/>
      <dgm:t>
        <a:bodyPr/>
        <a:lstStyle/>
        <a:p>
          <a:endParaRPr lang="en-US"/>
        </a:p>
      </dgm:t>
    </dgm:pt>
    <dgm:pt modelId="{E6BC2BAA-6B2D-4A89-9098-0F9AF43AEEF0}" type="sibTrans" cxnId="{1EC9D749-B077-4599-85C7-AE6E1BBB3EEB}">
      <dgm:prSet/>
      <dgm:spPr/>
      <dgm:t>
        <a:bodyPr/>
        <a:lstStyle/>
        <a:p>
          <a:endParaRPr lang="en-US"/>
        </a:p>
      </dgm:t>
    </dgm:pt>
    <dgm:pt modelId="{1C596578-51E4-422A-801C-1D42152072A9}">
      <dgm:prSet phldrT="[Text]"/>
      <dgm:spPr/>
      <dgm:t>
        <a:bodyPr/>
        <a:lstStyle/>
        <a:p>
          <a:r>
            <a:rPr lang="en-US" dirty="0"/>
            <a:t>Cancel remaining punishment	</a:t>
          </a:r>
        </a:p>
      </dgm:t>
    </dgm:pt>
    <dgm:pt modelId="{68251F01-2125-4ABA-9714-EA1C3CEB1A54}" type="parTrans" cxnId="{FFB47310-E7D9-41E8-9A02-92A7E4093E22}">
      <dgm:prSet/>
      <dgm:spPr/>
      <dgm:t>
        <a:bodyPr/>
        <a:lstStyle/>
        <a:p>
          <a:endParaRPr lang="en-US"/>
        </a:p>
      </dgm:t>
    </dgm:pt>
    <dgm:pt modelId="{77DDA498-590A-4F4C-8F44-2E1FC5201EBD}" type="sibTrans" cxnId="{FFB47310-E7D9-41E8-9A02-92A7E4093E22}">
      <dgm:prSet/>
      <dgm:spPr/>
      <dgm:t>
        <a:bodyPr/>
        <a:lstStyle/>
        <a:p>
          <a:endParaRPr lang="en-US"/>
        </a:p>
      </dgm:t>
    </dgm:pt>
    <dgm:pt modelId="{0C2BA5B4-34B8-4DC8-BE55-7620D8E5B477}">
      <dgm:prSet phldrT="[Text]"/>
      <dgm:spPr/>
      <dgm:t>
        <a:bodyPr/>
        <a:lstStyle/>
        <a:p>
          <a:endParaRPr lang="en-US" dirty="0"/>
        </a:p>
      </dgm:t>
    </dgm:pt>
    <dgm:pt modelId="{A56DB72A-E237-4221-80B8-2E115C42A301}" type="parTrans" cxnId="{7D3DC908-A6A4-448C-833C-503CB3EBD209}">
      <dgm:prSet/>
      <dgm:spPr/>
      <dgm:t>
        <a:bodyPr/>
        <a:lstStyle/>
        <a:p>
          <a:endParaRPr lang="en-US"/>
        </a:p>
      </dgm:t>
    </dgm:pt>
    <dgm:pt modelId="{60AA28D9-006C-4074-8BF7-BF169ED43C79}" type="sibTrans" cxnId="{7D3DC908-A6A4-448C-833C-503CB3EBD209}">
      <dgm:prSet/>
      <dgm:spPr/>
      <dgm:t>
        <a:bodyPr/>
        <a:lstStyle/>
        <a:p>
          <a:endParaRPr lang="en-US"/>
        </a:p>
      </dgm:t>
    </dgm:pt>
    <dgm:pt modelId="{7A719BB0-F0CC-4FDE-9B77-E9255305356A}">
      <dgm:prSet/>
      <dgm:spPr/>
      <dgm:t>
        <a:bodyPr/>
        <a:lstStyle/>
        <a:p>
          <a:r>
            <a:rPr lang="en-US" dirty="0"/>
            <a:t>Mitigation</a:t>
          </a:r>
        </a:p>
      </dgm:t>
    </dgm:pt>
    <dgm:pt modelId="{4CDA34B5-8B96-484E-A793-995F186EC681}" type="parTrans" cxnId="{E55E954A-DC0A-4698-A1F2-702E1910F412}">
      <dgm:prSet/>
      <dgm:spPr/>
      <dgm:t>
        <a:bodyPr/>
        <a:lstStyle/>
        <a:p>
          <a:endParaRPr lang="en-US"/>
        </a:p>
      </dgm:t>
    </dgm:pt>
    <dgm:pt modelId="{4FF2E759-86B9-4F48-9B8E-6D512E1757D5}" type="sibTrans" cxnId="{E55E954A-DC0A-4698-A1F2-702E1910F412}">
      <dgm:prSet/>
      <dgm:spPr/>
      <dgm:t>
        <a:bodyPr/>
        <a:lstStyle/>
        <a:p>
          <a:endParaRPr lang="en-US"/>
        </a:p>
      </dgm:t>
    </dgm:pt>
    <dgm:pt modelId="{693C8AF6-5099-4CEB-8613-53393C655839}">
      <dgm:prSet/>
      <dgm:spPr/>
      <dgm:t>
        <a:bodyPr/>
        <a:lstStyle/>
        <a:p>
          <a:r>
            <a:rPr lang="en-US" dirty="0">
              <a:solidFill>
                <a:schemeClr val="bg1"/>
              </a:solidFill>
            </a:rPr>
            <a:t>Reduce quantity or quality of punishment</a:t>
          </a:r>
        </a:p>
      </dgm:t>
    </dgm:pt>
    <dgm:pt modelId="{AA4A7B43-1207-40C2-B4B0-7D3C01C5AC6B}" type="parTrans" cxnId="{926DCE4F-11A8-40E2-96D1-E13A4A78243C}">
      <dgm:prSet/>
      <dgm:spPr/>
      <dgm:t>
        <a:bodyPr/>
        <a:lstStyle/>
        <a:p>
          <a:endParaRPr lang="en-US"/>
        </a:p>
      </dgm:t>
    </dgm:pt>
    <dgm:pt modelId="{C40D6D5F-8DB4-44A7-BDB2-CDA9453C6CE4}" type="sibTrans" cxnId="{926DCE4F-11A8-40E2-96D1-E13A4A78243C}">
      <dgm:prSet/>
      <dgm:spPr/>
      <dgm:t>
        <a:bodyPr/>
        <a:lstStyle/>
        <a:p>
          <a:endParaRPr lang="en-US"/>
        </a:p>
      </dgm:t>
    </dgm:pt>
    <dgm:pt modelId="{43503E3F-4DDB-449D-9287-3476C7485118}">
      <dgm:prSet/>
      <dgm:spPr/>
      <dgm:t>
        <a:bodyPr/>
        <a:lstStyle/>
        <a:p>
          <a:r>
            <a:rPr lang="en-US" dirty="0"/>
            <a:t>Set Aside/Restore</a:t>
          </a:r>
        </a:p>
      </dgm:t>
    </dgm:pt>
    <dgm:pt modelId="{380AD156-532E-451C-AB83-E8E99B93112F}" type="parTrans" cxnId="{2C04B3C3-DDCE-453A-BD6C-DE51A34ABF5E}">
      <dgm:prSet/>
      <dgm:spPr/>
      <dgm:t>
        <a:bodyPr/>
        <a:lstStyle/>
        <a:p>
          <a:endParaRPr lang="en-US"/>
        </a:p>
      </dgm:t>
    </dgm:pt>
    <dgm:pt modelId="{20E0AF36-7989-4E06-9CC7-A5ECD8CBA693}" type="sibTrans" cxnId="{2C04B3C3-DDCE-453A-BD6C-DE51A34ABF5E}">
      <dgm:prSet/>
      <dgm:spPr/>
      <dgm:t>
        <a:bodyPr/>
        <a:lstStyle/>
        <a:p>
          <a:endParaRPr lang="en-US"/>
        </a:p>
      </dgm:t>
    </dgm:pt>
    <dgm:pt modelId="{9481449C-3B0B-489B-9EE0-D06376F812EA}">
      <dgm:prSet/>
      <dgm:spPr/>
      <dgm:t>
        <a:bodyPr/>
        <a:lstStyle/>
        <a:p>
          <a:r>
            <a:rPr lang="en-US" dirty="0"/>
            <a:t>Can totally or partially set aside the punishment or the findings.  </a:t>
          </a:r>
        </a:p>
      </dgm:t>
    </dgm:pt>
    <dgm:pt modelId="{924CAAE7-E1A0-4AD7-8D91-5621801574B0}" type="parTrans" cxnId="{A4F04135-5A71-43E0-A736-47E24DAA3C0F}">
      <dgm:prSet/>
      <dgm:spPr/>
      <dgm:t>
        <a:bodyPr/>
        <a:lstStyle/>
        <a:p>
          <a:endParaRPr lang="en-US"/>
        </a:p>
      </dgm:t>
    </dgm:pt>
    <dgm:pt modelId="{58CB052C-2932-4FCD-85D5-D4F534C1D00D}" type="sibTrans" cxnId="{A4F04135-5A71-43E0-A736-47E24DAA3C0F}">
      <dgm:prSet/>
      <dgm:spPr/>
      <dgm:t>
        <a:bodyPr/>
        <a:lstStyle/>
        <a:p>
          <a:endParaRPr lang="en-US"/>
        </a:p>
      </dgm:t>
    </dgm:pt>
    <dgm:pt modelId="{44265F25-97E9-45AF-894E-15923D789223}">
      <dgm:prSet phldrT="[Text]"/>
      <dgm:spPr/>
      <dgm:t>
        <a:bodyPr/>
        <a:lstStyle/>
        <a:p>
          <a:r>
            <a:rPr lang="en-US" dirty="0"/>
            <a:t>If new misconduct, then vacate  suspension and impose punishment/s.</a:t>
          </a:r>
        </a:p>
      </dgm:t>
    </dgm:pt>
    <dgm:pt modelId="{AFAB799A-B63A-4013-8B21-AFB44F167631}" type="parTrans" cxnId="{3F258C0D-274F-4E1A-8593-18B394820C89}">
      <dgm:prSet/>
      <dgm:spPr/>
      <dgm:t>
        <a:bodyPr/>
        <a:lstStyle/>
        <a:p>
          <a:endParaRPr lang="en-US"/>
        </a:p>
      </dgm:t>
    </dgm:pt>
    <dgm:pt modelId="{CC9BED98-16AC-44A4-B61B-D831F184C39B}" type="sibTrans" cxnId="{3F258C0D-274F-4E1A-8593-18B394820C89}">
      <dgm:prSet/>
      <dgm:spPr/>
      <dgm:t>
        <a:bodyPr/>
        <a:lstStyle/>
        <a:p>
          <a:endParaRPr lang="en-US"/>
        </a:p>
      </dgm:t>
    </dgm:pt>
    <dgm:pt modelId="{126F10DA-4B38-4496-9659-54AA7AA01131}" type="pres">
      <dgm:prSet presAssocID="{0FBDA541-BB1E-48B8-A27C-9F7E2B8FC687}" presName="Name0" presStyleCnt="0">
        <dgm:presLayoutVars>
          <dgm:dir/>
          <dgm:animLvl val="lvl"/>
          <dgm:resizeHandles val="exact"/>
        </dgm:presLayoutVars>
      </dgm:prSet>
      <dgm:spPr/>
    </dgm:pt>
    <dgm:pt modelId="{25AE5B0E-515A-4EA4-8089-A40FA30E8419}" type="pres">
      <dgm:prSet presAssocID="{E97A28A5-AB3A-4119-AC99-C6E688DF00C5}" presName="composite" presStyleCnt="0"/>
      <dgm:spPr/>
    </dgm:pt>
    <dgm:pt modelId="{B2006FE3-C508-4987-BA06-6E53A190A2AA}" type="pres">
      <dgm:prSet presAssocID="{E97A28A5-AB3A-4119-AC99-C6E688DF00C5}" presName="parTx" presStyleLbl="alignNode1" presStyleIdx="0" presStyleCnt="4">
        <dgm:presLayoutVars>
          <dgm:chMax val="0"/>
          <dgm:chPref val="0"/>
          <dgm:bulletEnabled val="1"/>
        </dgm:presLayoutVars>
      </dgm:prSet>
      <dgm:spPr/>
    </dgm:pt>
    <dgm:pt modelId="{FC272921-C16E-47D1-8D22-707FAF176FC5}" type="pres">
      <dgm:prSet presAssocID="{E97A28A5-AB3A-4119-AC99-C6E688DF00C5}" presName="desTx" presStyleLbl="alignAccFollowNode1" presStyleIdx="0" presStyleCnt="4">
        <dgm:presLayoutVars>
          <dgm:bulletEnabled val="1"/>
        </dgm:presLayoutVars>
      </dgm:prSet>
      <dgm:spPr/>
    </dgm:pt>
    <dgm:pt modelId="{9969A29B-3230-4B61-BE2B-97FB0D2093B1}" type="pres">
      <dgm:prSet presAssocID="{750AA95B-708E-4AFB-BB08-AEF1ACDB0703}" presName="space" presStyleCnt="0"/>
      <dgm:spPr/>
    </dgm:pt>
    <dgm:pt modelId="{8C657486-072C-489D-9866-FA7F711CF11C}" type="pres">
      <dgm:prSet presAssocID="{7A719BB0-F0CC-4FDE-9B77-E9255305356A}" presName="composite" presStyleCnt="0"/>
      <dgm:spPr/>
    </dgm:pt>
    <dgm:pt modelId="{552D37C3-8FC6-46F7-A71B-05E7DFE02AC5}" type="pres">
      <dgm:prSet presAssocID="{7A719BB0-F0CC-4FDE-9B77-E9255305356A}" presName="parTx" presStyleLbl="alignNode1" presStyleIdx="1" presStyleCnt="4">
        <dgm:presLayoutVars>
          <dgm:chMax val="0"/>
          <dgm:chPref val="0"/>
          <dgm:bulletEnabled val="1"/>
        </dgm:presLayoutVars>
      </dgm:prSet>
      <dgm:spPr/>
    </dgm:pt>
    <dgm:pt modelId="{51D7B167-E254-48BB-9C1A-240CF2BD72D7}" type="pres">
      <dgm:prSet presAssocID="{7A719BB0-F0CC-4FDE-9B77-E9255305356A}" presName="desTx" presStyleLbl="alignAccFollowNode1" presStyleIdx="1" presStyleCnt="4">
        <dgm:presLayoutVars>
          <dgm:bulletEnabled val="1"/>
        </dgm:presLayoutVars>
      </dgm:prSet>
      <dgm:spPr/>
    </dgm:pt>
    <dgm:pt modelId="{D3BBF02D-05B4-4439-BBC9-3BEEC5CBD76F}" type="pres">
      <dgm:prSet presAssocID="{4FF2E759-86B9-4F48-9B8E-6D512E1757D5}" presName="space" presStyleCnt="0"/>
      <dgm:spPr/>
    </dgm:pt>
    <dgm:pt modelId="{8227DEB6-D60E-4BA4-B070-30137609D387}" type="pres">
      <dgm:prSet presAssocID="{B58ACAD4-BE50-4E58-BFEA-08D921DA6766}" presName="composite" presStyleCnt="0"/>
      <dgm:spPr/>
    </dgm:pt>
    <dgm:pt modelId="{DC2E45CC-AE9B-4C85-9A42-87F1FEABBA12}" type="pres">
      <dgm:prSet presAssocID="{B58ACAD4-BE50-4E58-BFEA-08D921DA6766}" presName="parTx" presStyleLbl="alignNode1" presStyleIdx="2" presStyleCnt="4">
        <dgm:presLayoutVars>
          <dgm:chMax val="0"/>
          <dgm:chPref val="0"/>
          <dgm:bulletEnabled val="1"/>
        </dgm:presLayoutVars>
      </dgm:prSet>
      <dgm:spPr/>
    </dgm:pt>
    <dgm:pt modelId="{21E24D26-2611-4E6B-9968-59CE0B0AE7B9}" type="pres">
      <dgm:prSet presAssocID="{B58ACAD4-BE50-4E58-BFEA-08D921DA6766}" presName="desTx" presStyleLbl="alignAccFollowNode1" presStyleIdx="2" presStyleCnt="4">
        <dgm:presLayoutVars>
          <dgm:bulletEnabled val="1"/>
        </dgm:presLayoutVars>
      </dgm:prSet>
      <dgm:spPr/>
    </dgm:pt>
    <dgm:pt modelId="{F197EC5F-0AF0-4C6D-9047-4B351708BD46}" type="pres">
      <dgm:prSet presAssocID="{E6BC2BAA-6B2D-4A89-9098-0F9AF43AEEF0}" presName="space" presStyleCnt="0"/>
      <dgm:spPr/>
    </dgm:pt>
    <dgm:pt modelId="{1D8D1DD6-8CE2-4877-AD5B-C55C869B87C3}" type="pres">
      <dgm:prSet presAssocID="{43503E3F-4DDB-449D-9287-3476C7485118}" presName="composite" presStyleCnt="0"/>
      <dgm:spPr/>
    </dgm:pt>
    <dgm:pt modelId="{9CE89A8B-02DE-473A-9981-27E6AC3E0198}" type="pres">
      <dgm:prSet presAssocID="{43503E3F-4DDB-449D-9287-3476C7485118}" presName="parTx" presStyleLbl="alignNode1" presStyleIdx="3" presStyleCnt="4">
        <dgm:presLayoutVars>
          <dgm:chMax val="0"/>
          <dgm:chPref val="0"/>
          <dgm:bulletEnabled val="1"/>
        </dgm:presLayoutVars>
      </dgm:prSet>
      <dgm:spPr/>
    </dgm:pt>
    <dgm:pt modelId="{F30F1581-EA01-49D9-83F0-46FE8B2F86BE}" type="pres">
      <dgm:prSet presAssocID="{43503E3F-4DDB-449D-9287-3476C7485118}" presName="desTx" presStyleLbl="alignAccFollowNode1" presStyleIdx="3" presStyleCnt="4">
        <dgm:presLayoutVars>
          <dgm:bulletEnabled val="1"/>
        </dgm:presLayoutVars>
      </dgm:prSet>
      <dgm:spPr/>
    </dgm:pt>
  </dgm:ptLst>
  <dgm:cxnLst>
    <dgm:cxn modelId="{7D3DC908-A6A4-448C-833C-503CB3EBD209}" srcId="{B58ACAD4-BE50-4E58-BFEA-08D921DA6766}" destId="{0C2BA5B4-34B8-4DC8-BE55-7620D8E5B477}" srcOrd="0" destOrd="0" parTransId="{A56DB72A-E237-4221-80B8-2E115C42A301}" sibTransId="{60AA28D9-006C-4074-8BF7-BF169ED43C79}"/>
    <dgm:cxn modelId="{3F258C0D-274F-4E1A-8593-18B394820C89}" srcId="{E97A28A5-AB3A-4119-AC99-C6E688DF00C5}" destId="{44265F25-97E9-45AF-894E-15923D789223}" srcOrd="1" destOrd="0" parTransId="{AFAB799A-B63A-4013-8B21-AFB44F167631}" sibTransId="{CC9BED98-16AC-44A4-B61B-D831F184C39B}"/>
    <dgm:cxn modelId="{FFB47310-E7D9-41E8-9A02-92A7E4093E22}" srcId="{B58ACAD4-BE50-4E58-BFEA-08D921DA6766}" destId="{1C596578-51E4-422A-801C-1D42152072A9}" srcOrd="1" destOrd="0" parTransId="{68251F01-2125-4ABA-9714-EA1C3CEB1A54}" sibTransId="{77DDA498-590A-4F4C-8F44-2E1FC5201EBD}"/>
    <dgm:cxn modelId="{2F540C11-A9CD-42F5-905F-7D8FC5CFF8D6}" type="presOf" srcId="{E97A28A5-AB3A-4119-AC99-C6E688DF00C5}" destId="{B2006FE3-C508-4987-BA06-6E53A190A2AA}" srcOrd="0" destOrd="0" presId="urn:microsoft.com/office/officeart/2005/8/layout/hList1"/>
    <dgm:cxn modelId="{4FD4721E-FEED-4388-BFFB-F9F2BAA7378D}" type="presOf" srcId="{43503E3F-4DDB-449D-9287-3476C7485118}" destId="{9CE89A8B-02DE-473A-9981-27E6AC3E0198}" srcOrd="0" destOrd="0" presId="urn:microsoft.com/office/officeart/2005/8/layout/hList1"/>
    <dgm:cxn modelId="{3FF9FF29-7F13-4188-A574-FD69CAAF1067}" type="presOf" srcId="{DA8F909B-D030-41DE-BCE2-302742CBA6C9}" destId="{FC272921-C16E-47D1-8D22-707FAF176FC5}" srcOrd="0" destOrd="0" presId="urn:microsoft.com/office/officeart/2005/8/layout/hList1"/>
    <dgm:cxn modelId="{A4F04135-5A71-43E0-A736-47E24DAA3C0F}" srcId="{43503E3F-4DDB-449D-9287-3476C7485118}" destId="{9481449C-3B0B-489B-9EE0-D06376F812EA}" srcOrd="0" destOrd="0" parTransId="{924CAAE7-E1A0-4AD7-8D91-5621801574B0}" sibTransId="{58CB052C-2932-4FCD-85D5-D4F534C1D00D}"/>
    <dgm:cxn modelId="{E67ACD47-52D6-4C0A-A313-C0D0549A915D}" type="presOf" srcId="{9481449C-3B0B-489B-9EE0-D06376F812EA}" destId="{F30F1581-EA01-49D9-83F0-46FE8B2F86BE}" srcOrd="0" destOrd="0" presId="urn:microsoft.com/office/officeart/2005/8/layout/hList1"/>
    <dgm:cxn modelId="{1EC9D749-B077-4599-85C7-AE6E1BBB3EEB}" srcId="{0FBDA541-BB1E-48B8-A27C-9F7E2B8FC687}" destId="{B58ACAD4-BE50-4E58-BFEA-08D921DA6766}" srcOrd="2" destOrd="0" parTransId="{570DAF9A-F954-4F91-A05F-1C6BDD06683D}" sibTransId="{E6BC2BAA-6B2D-4A89-9098-0F9AF43AEEF0}"/>
    <dgm:cxn modelId="{E55E954A-DC0A-4698-A1F2-702E1910F412}" srcId="{0FBDA541-BB1E-48B8-A27C-9F7E2B8FC687}" destId="{7A719BB0-F0CC-4FDE-9B77-E9255305356A}" srcOrd="1" destOrd="0" parTransId="{4CDA34B5-8B96-484E-A793-995F186EC681}" sibTransId="{4FF2E759-86B9-4F48-9B8E-6D512E1757D5}"/>
    <dgm:cxn modelId="{926DCE4F-11A8-40E2-96D1-E13A4A78243C}" srcId="{7A719BB0-F0CC-4FDE-9B77-E9255305356A}" destId="{693C8AF6-5099-4CEB-8613-53393C655839}" srcOrd="0" destOrd="0" parTransId="{AA4A7B43-1207-40C2-B4B0-7D3C01C5AC6B}" sibTransId="{C40D6D5F-8DB4-44A7-BDB2-CDA9453C6CE4}"/>
    <dgm:cxn modelId="{34411051-6E0B-40BB-B3DC-F121BFAAE0CB}" type="presOf" srcId="{0FBDA541-BB1E-48B8-A27C-9F7E2B8FC687}" destId="{126F10DA-4B38-4496-9659-54AA7AA01131}" srcOrd="0" destOrd="0" presId="urn:microsoft.com/office/officeart/2005/8/layout/hList1"/>
    <dgm:cxn modelId="{5CA6ED52-8DCD-4C4E-8FC0-4B7AFC2014E0}" srcId="{0FBDA541-BB1E-48B8-A27C-9F7E2B8FC687}" destId="{E97A28A5-AB3A-4119-AC99-C6E688DF00C5}" srcOrd="0" destOrd="0" parTransId="{57BCD527-A9B5-4376-9EE9-FD0400A5C579}" sibTransId="{750AA95B-708E-4AFB-BB08-AEF1ACDB0703}"/>
    <dgm:cxn modelId="{5986DFAA-7633-401C-9CC0-DDAEE39E02D4}" type="presOf" srcId="{0C2BA5B4-34B8-4DC8-BE55-7620D8E5B477}" destId="{21E24D26-2611-4E6B-9968-59CE0B0AE7B9}" srcOrd="0" destOrd="0" presId="urn:microsoft.com/office/officeart/2005/8/layout/hList1"/>
    <dgm:cxn modelId="{2C04B3C3-DDCE-453A-BD6C-DE51A34ABF5E}" srcId="{0FBDA541-BB1E-48B8-A27C-9F7E2B8FC687}" destId="{43503E3F-4DDB-449D-9287-3476C7485118}" srcOrd="3" destOrd="0" parTransId="{380AD156-532E-451C-AB83-E8E99B93112F}" sibTransId="{20E0AF36-7989-4E06-9CC7-A5ECD8CBA693}"/>
    <dgm:cxn modelId="{1CA9BEC5-6D20-49C7-84BC-4A63BDBFA5DF}" srcId="{E97A28A5-AB3A-4119-AC99-C6E688DF00C5}" destId="{DA8F909B-D030-41DE-BCE2-302742CBA6C9}" srcOrd="0" destOrd="0" parTransId="{5834A5D5-5CC3-4112-9013-562718169FF0}" sibTransId="{07DA3477-9710-494A-8052-ED5884C1676C}"/>
    <dgm:cxn modelId="{08CBF4C7-2BEF-4ADC-BAB2-C2FBECF819C4}" type="presOf" srcId="{7A719BB0-F0CC-4FDE-9B77-E9255305356A}" destId="{552D37C3-8FC6-46F7-A71B-05E7DFE02AC5}" srcOrd="0" destOrd="0" presId="urn:microsoft.com/office/officeart/2005/8/layout/hList1"/>
    <dgm:cxn modelId="{6B2C3AD0-065F-435F-AA2D-275C777F8216}" type="presOf" srcId="{693C8AF6-5099-4CEB-8613-53393C655839}" destId="{51D7B167-E254-48BB-9C1A-240CF2BD72D7}" srcOrd="0" destOrd="0" presId="urn:microsoft.com/office/officeart/2005/8/layout/hList1"/>
    <dgm:cxn modelId="{BE3F4FE4-78F8-4505-88CA-A0425175EF27}" type="presOf" srcId="{B58ACAD4-BE50-4E58-BFEA-08D921DA6766}" destId="{DC2E45CC-AE9B-4C85-9A42-87F1FEABBA12}" srcOrd="0" destOrd="0" presId="urn:microsoft.com/office/officeart/2005/8/layout/hList1"/>
    <dgm:cxn modelId="{0639B5F1-0B9C-4428-B0AF-E08F6A81A352}" type="presOf" srcId="{1C596578-51E4-422A-801C-1D42152072A9}" destId="{21E24D26-2611-4E6B-9968-59CE0B0AE7B9}" srcOrd="0" destOrd="1" presId="urn:microsoft.com/office/officeart/2005/8/layout/hList1"/>
    <dgm:cxn modelId="{DF3B08FA-8BF9-4770-AC58-1A85307A97FF}" type="presOf" srcId="{44265F25-97E9-45AF-894E-15923D789223}" destId="{FC272921-C16E-47D1-8D22-707FAF176FC5}" srcOrd="0" destOrd="1" presId="urn:microsoft.com/office/officeart/2005/8/layout/hList1"/>
    <dgm:cxn modelId="{9A2CDB18-C115-4BC4-8D17-9BDCACB60B46}" type="presParOf" srcId="{126F10DA-4B38-4496-9659-54AA7AA01131}" destId="{25AE5B0E-515A-4EA4-8089-A40FA30E8419}" srcOrd="0" destOrd="0" presId="urn:microsoft.com/office/officeart/2005/8/layout/hList1"/>
    <dgm:cxn modelId="{BD7E0A7D-9F39-40E9-84BD-37B3C7F495AE}" type="presParOf" srcId="{25AE5B0E-515A-4EA4-8089-A40FA30E8419}" destId="{B2006FE3-C508-4987-BA06-6E53A190A2AA}" srcOrd="0" destOrd="0" presId="urn:microsoft.com/office/officeart/2005/8/layout/hList1"/>
    <dgm:cxn modelId="{39B4F72B-01C9-4A6E-A78D-3F01288810F3}" type="presParOf" srcId="{25AE5B0E-515A-4EA4-8089-A40FA30E8419}" destId="{FC272921-C16E-47D1-8D22-707FAF176FC5}" srcOrd="1" destOrd="0" presId="urn:microsoft.com/office/officeart/2005/8/layout/hList1"/>
    <dgm:cxn modelId="{A2B1008A-60E6-42E7-A5E4-5140D7161B79}" type="presParOf" srcId="{126F10DA-4B38-4496-9659-54AA7AA01131}" destId="{9969A29B-3230-4B61-BE2B-97FB0D2093B1}" srcOrd="1" destOrd="0" presId="urn:microsoft.com/office/officeart/2005/8/layout/hList1"/>
    <dgm:cxn modelId="{C9658DAA-D3F0-4CED-9BC6-CF7A38D17BAC}" type="presParOf" srcId="{126F10DA-4B38-4496-9659-54AA7AA01131}" destId="{8C657486-072C-489D-9866-FA7F711CF11C}" srcOrd="2" destOrd="0" presId="urn:microsoft.com/office/officeart/2005/8/layout/hList1"/>
    <dgm:cxn modelId="{9E4C14AE-DD95-4463-A816-5C5E40C19B08}" type="presParOf" srcId="{8C657486-072C-489D-9866-FA7F711CF11C}" destId="{552D37C3-8FC6-46F7-A71B-05E7DFE02AC5}" srcOrd="0" destOrd="0" presId="urn:microsoft.com/office/officeart/2005/8/layout/hList1"/>
    <dgm:cxn modelId="{C651C92A-D9A3-44CC-AC3E-55470C385801}" type="presParOf" srcId="{8C657486-072C-489D-9866-FA7F711CF11C}" destId="{51D7B167-E254-48BB-9C1A-240CF2BD72D7}" srcOrd="1" destOrd="0" presId="urn:microsoft.com/office/officeart/2005/8/layout/hList1"/>
    <dgm:cxn modelId="{D4159C73-ECF0-4800-8EF0-80CA623FE2ED}" type="presParOf" srcId="{126F10DA-4B38-4496-9659-54AA7AA01131}" destId="{D3BBF02D-05B4-4439-BBC9-3BEEC5CBD76F}" srcOrd="3" destOrd="0" presId="urn:microsoft.com/office/officeart/2005/8/layout/hList1"/>
    <dgm:cxn modelId="{4C0B4900-C9A3-4C10-A214-6380162E801E}" type="presParOf" srcId="{126F10DA-4B38-4496-9659-54AA7AA01131}" destId="{8227DEB6-D60E-4BA4-B070-30137609D387}" srcOrd="4" destOrd="0" presId="urn:microsoft.com/office/officeart/2005/8/layout/hList1"/>
    <dgm:cxn modelId="{70AE83D6-C107-4EAC-83BA-3F8F01EF21C3}" type="presParOf" srcId="{8227DEB6-D60E-4BA4-B070-30137609D387}" destId="{DC2E45CC-AE9B-4C85-9A42-87F1FEABBA12}" srcOrd="0" destOrd="0" presId="urn:microsoft.com/office/officeart/2005/8/layout/hList1"/>
    <dgm:cxn modelId="{DBDB2520-03C3-490C-8094-E76751D0E2D3}" type="presParOf" srcId="{8227DEB6-D60E-4BA4-B070-30137609D387}" destId="{21E24D26-2611-4E6B-9968-59CE0B0AE7B9}" srcOrd="1" destOrd="0" presId="urn:microsoft.com/office/officeart/2005/8/layout/hList1"/>
    <dgm:cxn modelId="{22E95C48-F7D1-44B9-B078-1972FB800F9B}" type="presParOf" srcId="{126F10DA-4B38-4496-9659-54AA7AA01131}" destId="{F197EC5F-0AF0-4C6D-9047-4B351708BD46}" srcOrd="5" destOrd="0" presId="urn:microsoft.com/office/officeart/2005/8/layout/hList1"/>
    <dgm:cxn modelId="{5C24D4B3-C483-404B-9F5E-5D4C13AD7B54}" type="presParOf" srcId="{126F10DA-4B38-4496-9659-54AA7AA01131}" destId="{1D8D1DD6-8CE2-4877-AD5B-C55C869B87C3}" srcOrd="6" destOrd="0" presId="urn:microsoft.com/office/officeart/2005/8/layout/hList1"/>
    <dgm:cxn modelId="{29192103-33D7-4D09-B240-4EF05FB2033B}" type="presParOf" srcId="{1D8D1DD6-8CE2-4877-AD5B-C55C869B87C3}" destId="{9CE89A8B-02DE-473A-9981-27E6AC3E0198}" srcOrd="0" destOrd="0" presId="urn:microsoft.com/office/officeart/2005/8/layout/hList1"/>
    <dgm:cxn modelId="{79BF9B85-C876-4279-9881-C9D62A14CAAD}" type="presParOf" srcId="{1D8D1DD6-8CE2-4877-AD5B-C55C869B87C3}" destId="{F30F1581-EA01-49D9-83F0-46FE8B2F86B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6588E-24F7-492C-A4D1-87293A05F103}">
      <dsp:nvSpPr>
        <dsp:cNvPr id="0" name=""/>
        <dsp:cNvSpPr/>
      </dsp:nvSpPr>
      <dsp:spPr>
        <a:xfrm rot="16200000">
          <a:off x="-1191006" y="1193651"/>
          <a:ext cx="4983163" cy="2595860"/>
        </a:xfrm>
        <a:prstGeom prst="flowChartManualOperation">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0" tIns="0" rIns="195521" bIns="0" numCol="1" spcCol="1270" anchor="t" anchorCtr="0">
          <a:noAutofit/>
        </a:bodyPr>
        <a:lstStyle/>
        <a:p>
          <a:pPr marL="0" lvl="0" indent="0" algn="l" defTabSz="1377950">
            <a:lnSpc>
              <a:spcPct val="90000"/>
            </a:lnSpc>
            <a:spcBef>
              <a:spcPct val="0"/>
            </a:spcBef>
            <a:spcAft>
              <a:spcPct val="35000"/>
            </a:spcAft>
            <a:buNone/>
          </a:pPr>
          <a:r>
            <a:rPr lang="en-US" sz="3100" kern="1200" dirty="0"/>
            <a:t>Summarized</a:t>
          </a:r>
        </a:p>
        <a:p>
          <a:pPr marL="0" lvl="0" indent="0" algn="l" defTabSz="1377950">
            <a:lnSpc>
              <a:spcPct val="90000"/>
            </a:lnSpc>
            <a:spcBef>
              <a:spcPct val="0"/>
            </a:spcBef>
            <a:spcAft>
              <a:spcPct val="35000"/>
            </a:spcAft>
            <a:buNone/>
          </a:pPr>
          <a:endParaRPr lang="en-US" sz="3100" kern="1200" dirty="0"/>
        </a:p>
        <a:p>
          <a:pPr marL="228600" lvl="1" indent="-228600" algn="l" defTabSz="1066800">
            <a:lnSpc>
              <a:spcPct val="90000"/>
            </a:lnSpc>
            <a:spcBef>
              <a:spcPct val="0"/>
            </a:spcBef>
            <a:spcAft>
              <a:spcPct val="15000"/>
            </a:spcAft>
            <a:buChar char="•"/>
          </a:pPr>
          <a:r>
            <a:rPr lang="en-US" sz="2400" kern="1200" dirty="0"/>
            <a:t>No $$$$$</a:t>
          </a:r>
        </a:p>
        <a:p>
          <a:pPr marL="228600" lvl="1" indent="-228600" algn="l" defTabSz="1066800">
            <a:lnSpc>
              <a:spcPct val="90000"/>
            </a:lnSpc>
            <a:spcBef>
              <a:spcPct val="0"/>
            </a:spcBef>
            <a:spcAft>
              <a:spcPct val="15000"/>
            </a:spcAft>
            <a:buChar char="•"/>
          </a:pPr>
          <a:r>
            <a:rPr lang="en-US" sz="2400" kern="1200" dirty="0"/>
            <a:t>Local File only</a:t>
          </a:r>
        </a:p>
      </dsp:txBody>
      <dsp:txXfrm rot="5400000">
        <a:off x="2645" y="996633"/>
        <a:ext cx="2595860" cy="2989897"/>
      </dsp:txXfrm>
    </dsp:sp>
    <dsp:sp modelId="{083D85D1-0213-4E27-878A-1D4920654BCD}">
      <dsp:nvSpPr>
        <dsp:cNvPr id="0" name=""/>
        <dsp:cNvSpPr/>
      </dsp:nvSpPr>
      <dsp:spPr>
        <a:xfrm rot="16200000">
          <a:off x="1599543" y="1193651"/>
          <a:ext cx="4983163" cy="2595860"/>
        </a:xfrm>
        <a:prstGeom prst="flowChartManualOperation">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8750" bIns="0" numCol="1" spcCol="1270" anchor="t" anchorCtr="0">
          <a:noAutofit/>
        </a:bodyPr>
        <a:lstStyle/>
        <a:p>
          <a:pPr marL="0" lvl="0" indent="0" algn="l" defTabSz="1111250">
            <a:lnSpc>
              <a:spcPct val="90000"/>
            </a:lnSpc>
            <a:spcBef>
              <a:spcPct val="0"/>
            </a:spcBef>
            <a:spcAft>
              <a:spcPct val="35000"/>
            </a:spcAft>
            <a:buNone/>
          </a:pPr>
          <a:r>
            <a:rPr lang="en-US" sz="2500" kern="1200" dirty="0"/>
            <a:t>Company Grade</a:t>
          </a:r>
        </a:p>
        <a:p>
          <a:pPr marL="0" lvl="0" indent="0" algn="l" defTabSz="1111250">
            <a:lnSpc>
              <a:spcPct val="90000"/>
            </a:lnSpc>
            <a:spcBef>
              <a:spcPct val="0"/>
            </a:spcBef>
            <a:spcAft>
              <a:spcPct val="35000"/>
            </a:spcAft>
            <a:buNone/>
          </a:pPr>
          <a:endParaRPr lang="en-US" sz="2600" kern="1200" dirty="0"/>
        </a:p>
        <a:p>
          <a:pPr marL="228600" lvl="1" indent="-228600" algn="l" defTabSz="889000">
            <a:lnSpc>
              <a:spcPct val="90000"/>
            </a:lnSpc>
            <a:spcBef>
              <a:spcPct val="0"/>
            </a:spcBef>
            <a:spcAft>
              <a:spcPct val="15000"/>
            </a:spcAft>
            <a:buChar char="•"/>
          </a:pPr>
          <a:r>
            <a:rPr lang="en-US" sz="2000" kern="1200" dirty="0"/>
            <a:t>7 days pay</a:t>
          </a:r>
        </a:p>
        <a:p>
          <a:pPr marL="228600" lvl="1" indent="-228600" algn="l" defTabSz="889000">
            <a:lnSpc>
              <a:spcPct val="90000"/>
            </a:lnSpc>
            <a:spcBef>
              <a:spcPct val="0"/>
            </a:spcBef>
            <a:spcAft>
              <a:spcPct val="15000"/>
            </a:spcAft>
            <a:buChar char="•"/>
          </a:pPr>
          <a:r>
            <a:rPr lang="en-US" sz="2000" kern="1200" dirty="0"/>
            <a:t>Can’t Reduce NCO</a:t>
          </a:r>
        </a:p>
      </dsp:txBody>
      <dsp:txXfrm rot="5400000">
        <a:off x="2793194" y="996633"/>
        <a:ext cx="2595860" cy="2989897"/>
      </dsp:txXfrm>
    </dsp:sp>
    <dsp:sp modelId="{EE0C8508-9AC9-4F3E-A45F-148550083869}">
      <dsp:nvSpPr>
        <dsp:cNvPr id="0" name=""/>
        <dsp:cNvSpPr/>
      </dsp:nvSpPr>
      <dsp:spPr>
        <a:xfrm rot="16200000">
          <a:off x="4390093" y="1193651"/>
          <a:ext cx="4983163" cy="2595860"/>
        </a:xfrm>
        <a:prstGeom prst="flowChartManualOperation">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0" tIns="0" rIns="195521" bIns="0" numCol="1" spcCol="1270" anchor="t" anchorCtr="0">
          <a:noAutofit/>
        </a:bodyPr>
        <a:lstStyle/>
        <a:p>
          <a:pPr marL="0" lvl="0" indent="0" algn="l" defTabSz="1377950">
            <a:lnSpc>
              <a:spcPct val="90000"/>
            </a:lnSpc>
            <a:spcBef>
              <a:spcPct val="0"/>
            </a:spcBef>
            <a:spcAft>
              <a:spcPct val="35000"/>
            </a:spcAft>
            <a:buNone/>
          </a:pPr>
          <a:r>
            <a:rPr lang="en-US" sz="3100" kern="1200" dirty="0"/>
            <a:t>Field Grade</a:t>
          </a:r>
        </a:p>
        <a:p>
          <a:pPr marL="0" lvl="0" indent="0" algn="l" defTabSz="1377950">
            <a:lnSpc>
              <a:spcPct val="90000"/>
            </a:lnSpc>
            <a:spcBef>
              <a:spcPct val="0"/>
            </a:spcBef>
            <a:spcAft>
              <a:spcPct val="35000"/>
            </a:spcAft>
            <a:buNone/>
          </a:pPr>
          <a:endParaRPr lang="en-US" sz="3100" kern="1200" dirty="0"/>
        </a:p>
        <a:p>
          <a:pPr marL="228600" lvl="1" indent="-228600" algn="l" defTabSz="1066800">
            <a:lnSpc>
              <a:spcPct val="90000"/>
            </a:lnSpc>
            <a:spcBef>
              <a:spcPct val="0"/>
            </a:spcBef>
            <a:spcAft>
              <a:spcPct val="15000"/>
            </a:spcAft>
            <a:buChar char="•"/>
          </a:pPr>
          <a:r>
            <a:rPr lang="en-US" sz="2400" kern="1200" dirty="0"/>
            <a:t>Can reduce NCOs</a:t>
          </a:r>
        </a:p>
        <a:p>
          <a:pPr marL="228600" lvl="1" indent="-228600" algn="l" defTabSz="1066800">
            <a:lnSpc>
              <a:spcPct val="90000"/>
            </a:lnSpc>
            <a:spcBef>
              <a:spcPct val="0"/>
            </a:spcBef>
            <a:spcAft>
              <a:spcPct val="15000"/>
            </a:spcAft>
            <a:buChar char="•"/>
          </a:pPr>
          <a:r>
            <a:rPr lang="en-US" sz="2400" kern="1200" dirty="0"/>
            <a:t>Usually done by Battalion CDR</a:t>
          </a:r>
        </a:p>
        <a:p>
          <a:pPr marL="228600" lvl="1" indent="-228600" algn="l" defTabSz="1066800">
            <a:lnSpc>
              <a:spcPct val="90000"/>
            </a:lnSpc>
            <a:spcBef>
              <a:spcPct val="0"/>
            </a:spcBef>
            <a:spcAft>
              <a:spcPct val="15000"/>
            </a:spcAft>
            <a:buChar char="•"/>
          </a:pPr>
          <a:endParaRPr lang="en-US" sz="2400" kern="1200" dirty="0"/>
        </a:p>
      </dsp:txBody>
      <dsp:txXfrm rot="5400000">
        <a:off x="5583744" y="996633"/>
        <a:ext cx="2595860" cy="2989897"/>
      </dsp:txXfrm>
    </dsp:sp>
    <dsp:sp modelId="{1DE384DC-B360-4545-BDEE-547C4F8A335F}">
      <dsp:nvSpPr>
        <dsp:cNvPr id="0" name=""/>
        <dsp:cNvSpPr/>
      </dsp:nvSpPr>
      <dsp:spPr>
        <a:xfrm rot="16200000">
          <a:off x="7183288" y="1193651"/>
          <a:ext cx="4983163" cy="2595860"/>
        </a:xfrm>
        <a:prstGeom prst="flowChartManualOperation">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0" tIns="0" rIns="195521" bIns="0" numCol="1" spcCol="1270" anchor="t" anchorCtr="0">
          <a:noAutofit/>
        </a:bodyPr>
        <a:lstStyle/>
        <a:p>
          <a:pPr marL="0" lvl="0" indent="0" algn="l" defTabSz="1377950">
            <a:lnSpc>
              <a:spcPct val="90000"/>
            </a:lnSpc>
            <a:spcBef>
              <a:spcPct val="0"/>
            </a:spcBef>
            <a:spcAft>
              <a:spcPct val="35000"/>
            </a:spcAft>
            <a:buNone/>
          </a:pPr>
          <a:r>
            <a:rPr lang="en-US" sz="3100" kern="1200" dirty="0"/>
            <a:t>General Officer</a:t>
          </a:r>
        </a:p>
        <a:p>
          <a:pPr marL="0" lvl="0" indent="0" algn="l" defTabSz="1377950">
            <a:lnSpc>
              <a:spcPct val="90000"/>
            </a:lnSpc>
            <a:spcBef>
              <a:spcPct val="0"/>
            </a:spcBef>
            <a:spcAft>
              <a:spcPct val="35000"/>
            </a:spcAft>
            <a:buNone/>
          </a:pPr>
          <a:endParaRPr lang="en-US" sz="3100" kern="1200" dirty="0"/>
        </a:p>
        <a:p>
          <a:pPr marL="228600" lvl="1" indent="-228600" algn="l" defTabSz="1066800">
            <a:lnSpc>
              <a:spcPct val="90000"/>
            </a:lnSpc>
            <a:spcBef>
              <a:spcPct val="0"/>
            </a:spcBef>
            <a:spcAft>
              <a:spcPct val="15000"/>
            </a:spcAft>
            <a:buChar char="•"/>
          </a:pPr>
          <a:r>
            <a:rPr lang="en-US" sz="2400" kern="1200" dirty="0">
              <a:solidFill>
                <a:srgbClr val="FFC000"/>
              </a:solidFill>
            </a:rPr>
            <a:t>$$$$$</a:t>
          </a:r>
        </a:p>
        <a:p>
          <a:pPr marL="228600" lvl="1" indent="-228600" algn="l" defTabSz="1066800">
            <a:lnSpc>
              <a:spcPct val="90000"/>
            </a:lnSpc>
            <a:spcBef>
              <a:spcPct val="0"/>
            </a:spcBef>
            <a:spcAft>
              <a:spcPct val="15000"/>
            </a:spcAft>
            <a:buChar char="•"/>
          </a:pPr>
          <a:r>
            <a:rPr lang="en-US" sz="2400" kern="1200" dirty="0"/>
            <a:t>Arrest in Quarters</a:t>
          </a:r>
        </a:p>
      </dsp:txBody>
      <dsp:txXfrm rot="5400000">
        <a:off x="8376939" y="996633"/>
        <a:ext cx="2595860" cy="2989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92F1C-04DD-4B73-9F71-1DF1BB3F145E}">
      <dsp:nvSpPr>
        <dsp:cNvPr id="0" name=""/>
        <dsp:cNvSpPr/>
      </dsp:nvSpPr>
      <dsp:spPr>
        <a:xfrm>
          <a:off x="4927" y="1529374"/>
          <a:ext cx="2154313" cy="1292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Notification/</a:t>
          </a:r>
        </a:p>
        <a:p>
          <a:pPr marL="0" lvl="0" indent="0" algn="ctr" defTabSz="1244600">
            <a:lnSpc>
              <a:spcPct val="90000"/>
            </a:lnSpc>
            <a:spcBef>
              <a:spcPct val="0"/>
            </a:spcBef>
            <a:spcAft>
              <a:spcPct val="35000"/>
            </a:spcAft>
            <a:buNone/>
          </a:pPr>
          <a:r>
            <a:rPr lang="en-US" sz="2800" kern="1200" dirty="0"/>
            <a:t>First Reading</a:t>
          </a:r>
        </a:p>
      </dsp:txBody>
      <dsp:txXfrm>
        <a:off x="42786" y="1567233"/>
        <a:ext cx="2078595" cy="1216870"/>
      </dsp:txXfrm>
    </dsp:sp>
    <dsp:sp modelId="{3EC53EDE-ABBA-48FA-810F-16C9B267FB1C}">
      <dsp:nvSpPr>
        <dsp:cNvPr id="0" name=""/>
        <dsp:cNvSpPr/>
      </dsp:nvSpPr>
      <dsp:spPr>
        <a:xfrm>
          <a:off x="2374672" y="1908534"/>
          <a:ext cx="456714" cy="534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74672" y="2015388"/>
        <a:ext cx="319700" cy="320561"/>
      </dsp:txXfrm>
    </dsp:sp>
    <dsp:sp modelId="{AD91E587-43B8-4674-AB06-09C2B4924DFC}">
      <dsp:nvSpPr>
        <dsp:cNvPr id="0" name=""/>
        <dsp:cNvSpPr/>
      </dsp:nvSpPr>
      <dsp:spPr>
        <a:xfrm>
          <a:off x="3020966" y="1529374"/>
          <a:ext cx="2154313" cy="1292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TDS</a:t>
          </a:r>
        </a:p>
      </dsp:txBody>
      <dsp:txXfrm>
        <a:off x="3058825" y="1567233"/>
        <a:ext cx="2078595" cy="1216870"/>
      </dsp:txXfrm>
    </dsp:sp>
    <dsp:sp modelId="{6D9776FE-7DE4-4F4E-8D50-DD52E60F328F}">
      <dsp:nvSpPr>
        <dsp:cNvPr id="0" name=""/>
        <dsp:cNvSpPr/>
      </dsp:nvSpPr>
      <dsp:spPr>
        <a:xfrm>
          <a:off x="5390711" y="1908534"/>
          <a:ext cx="456714" cy="534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90711" y="2015388"/>
        <a:ext cx="319700" cy="320561"/>
      </dsp:txXfrm>
    </dsp:sp>
    <dsp:sp modelId="{AB1B339E-2208-42C7-ADCC-9EE3F3943F22}">
      <dsp:nvSpPr>
        <dsp:cNvPr id="0" name=""/>
        <dsp:cNvSpPr/>
      </dsp:nvSpPr>
      <dsp:spPr>
        <a:xfrm>
          <a:off x="6037005" y="1529374"/>
          <a:ext cx="2154313" cy="1292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Formal Hearing</a:t>
          </a:r>
        </a:p>
      </dsp:txBody>
      <dsp:txXfrm>
        <a:off x="6074864" y="1567233"/>
        <a:ext cx="2078595" cy="1216870"/>
      </dsp:txXfrm>
    </dsp:sp>
    <dsp:sp modelId="{F35DE954-61D7-4BD6-BA99-E154013D5E9D}">
      <dsp:nvSpPr>
        <dsp:cNvPr id="0" name=""/>
        <dsp:cNvSpPr/>
      </dsp:nvSpPr>
      <dsp:spPr>
        <a:xfrm>
          <a:off x="8406750" y="1908534"/>
          <a:ext cx="456714" cy="534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406750" y="2015388"/>
        <a:ext cx="319700" cy="320561"/>
      </dsp:txXfrm>
    </dsp:sp>
    <dsp:sp modelId="{5FFD64B7-9011-4CF2-8069-A854C081E65B}">
      <dsp:nvSpPr>
        <dsp:cNvPr id="0" name=""/>
        <dsp:cNvSpPr/>
      </dsp:nvSpPr>
      <dsp:spPr>
        <a:xfrm>
          <a:off x="9053044" y="1529374"/>
          <a:ext cx="2154313" cy="1292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Appeal?</a:t>
          </a:r>
        </a:p>
      </dsp:txBody>
      <dsp:txXfrm>
        <a:off x="9090903" y="1567233"/>
        <a:ext cx="2078595" cy="1216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06FE3-C508-4987-BA06-6E53A190A2AA}">
      <dsp:nvSpPr>
        <dsp:cNvPr id="0" name=""/>
        <dsp:cNvSpPr/>
      </dsp:nvSpPr>
      <dsp:spPr>
        <a:xfrm>
          <a:off x="4354" y="65135"/>
          <a:ext cx="2618482" cy="9041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Suspension</a:t>
          </a:r>
        </a:p>
      </dsp:txBody>
      <dsp:txXfrm>
        <a:off x="4354" y="65135"/>
        <a:ext cx="2618482" cy="904158"/>
      </dsp:txXfrm>
    </dsp:sp>
    <dsp:sp modelId="{FC272921-C16E-47D1-8D22-707FAF176FC5}">
      <dsp:nvSpPr>
        <dsp:cNvPr id="0" name=""/>
        <dsp:cNvSpPr/>
      </dsp:nvSpPr>
      <dsp:spPr>
        <a:xfrm>
          <a:off x="4354" y="969294"/>
          <a:ext cx="2618482" cy="288225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Like probation</a:t>
          </a:r>
        </a:p>
        <a:p>
          <a:pPr marL="228600" lvl="1" indent="-228600" algn="l" defTabSz="1111250">
            <a:lnSpc>
              <a:spcPct val="90000"/>
            </a:lnSpc>
            <a:spcBef>
              <a:spcPct val="0"/>
            </a:spcBef>
            <a:spcAft>
              <a:spcPct val="15000"/>
            </a:spcAft>
            <a:buChar char="•"/>
          </a:pPr>
          <a:r>
            <a:rPr lang="en-US" sz="2500" kern="1200" dirty="0"/>
            <a:t>If new misconduct, then vacate  suspension and impose punishment/s.</a:t>
          </a:r>
        </a:p>
      </dsp:txBody>
      <dsp:txXfrm>
        <a:off x="4354" y="969294"/>
        <a:ext cx="2618482" cy="2882250"/>
      </dsp:txXfrm>
    </dsp:sp>
    <dsp:sp modelId="{552D37C3-8FC6-46F7-A71B-05E7DFE02AC5}">
      <dsp:nvSpPr>
        <dsp:cNvPr id="0" name=""/>
        <dsp:cNvSpPr/>
      </dsp:nvSpPr>
      <dsp:spPr>
        <a:xfrm>
          <a:off x="2989424" y="65135"/>
          <a:ext cx="2618482" cy="904158"/>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Mitigation</a:t>
          </a:r>
        </a:p>
      </dsp:txBody>
      <dsp:txXfrm>
        <a:off x="2989424" y="65135"/>
        <a:ext cx="2618482" cy="904158"/>
      </dsp:txXfrm>
    </dsp:sp>
    <dsp:sp modelId="{51D7B167-E254-48BB-9C1A-240CF2BD72D7}">
      <dsp:nvSpPr>
        <dsp:cNvPr id="0" name=""/>
        <dsp:cNvSpPr/>
      </dsp:nvSpPr>
      <dsp:spPr>
        <a:xfrm>
          <a:off x="2989424" y="969294"/>
          <a:ext cx="2618482" cy="2882250"/>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bg1"/>
              </a:solidFill>
            </a:rPr>
            <a:t>Reduce quantity or quality of punishment</a:t>
          </a:r>
        </a:p>
      </dsp:txBody>
      <dsp:txXfrm>
        <a:off x="2989424" y="969294"/>
        <a:ext cx="2618482" cy="2882250"/>
      </dsp:txXfrm>
    </dsp:sp>
    <dsp:sp modelId="{DC2E45CC-AE9B-4C85-9A42-87F1FEABBA12}">
      <dsp:nvSpPr>
        <dsp:cNvPr id="0" name=""/>
        <dsp:cNvSpPr/>
      </dsp:nvSpPr>
      <dsp:spPr>
        <a:xfrm>
          <a:off x="5974493" y="65135"/>
          <a:ext cx="2618482" cy="904158"/>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Remission</a:t>
          </a:r>
        </a:p>
      </dsp:txBody>
      <dsp:txXfrm>
        <a:off x="5974493" y="65135"/>
        <a:ext cx="2618482" cy="904158"/>
      </dsp:txXfrm>
    </dsp:sp>
    <dsp:sp modelId="{21E24D26-2611-4E6B-9968-59CE0B0AE7B9}">
      <dsp:nvSpPr>
        <dsp:cNvPr id="0" name=""/>
        <dsp:cNvSpPr/>
      </dsp:nvSpPr>
      <dsp:spPr>
        <a:xfrm>
          <a:off x="5974493" y="969294"/>
          <a:ext cx="2618482" cy="2882250"/>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r>
            <a:rPr lang="en-US" sz="2500" kern="1200" dirty="0"/>
            <a:t>Cancel remaining punishment	</a:t>
          </a:r>
        </a:p>
      </dsp:txBody>
      <dsp:txXfrm>
        <a:off x="5974493" y="969294"/>
        <a:ext cx="2618482" cy="2882250"/>
      </dsp:txXfrm>
    </dsp:sp>
    <dsp:sp modelId="{9CE89A8B-02DE-473A-9981-27E6AC3E0198}">
      <dsp:nvSpPr>
        <dsp:cNvPr id="0" name=""/>
        <dsp:cNvSpPr/>
      </dsp:nvSpPr>
      <dsp:spPr>
        <a:xfrm>
          <a:off x="8959563" y="65135"/>
          <a:ext cx="2618482" cy="904158"/>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Set Aside/Restore</a:t>
          </a:r>
        </a:p>
      </dsp:txBody>
      <dsp:txXfrm>
        <a:off x="8959563" y="65135"/>
        <a:ext cx="2618482" cy="904158"/>
      </dsp:txXfrm>
    </dsp:sp>
    <dsp:sp modelId="{F30F1581-EA01-49D9-83F0-46FE8B2F86BE}">
      <dsp:nvSpPr>
        <dsp:cNvPr id="0" name=""/>
        <dsp:cNvSpPr/>
      </dsp:nvSpPr>
      <dsp:spPr>
        <a:xfrm>
          <a:off x="8959563" y="969294"/>
          <a:ext cx="2618482" cy="2882250"/>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Can totally or partially set aside the punishment or the findings.  </a:t>
          </a:r>
        </a:p>
      </dsp:txBody>
      <dsp:txXfrm>
        <a:off x="8959563" y="969294"/>
        <a:ext cx="2618482" cy="288225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A4CF6-B51B-44DD-A6CF-E905D5008556}"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BFD69-BB27-4FEA-9188-2CD961C3FB11}" type="slidenum">
              <a:rPr lang="en-US" smtClean="0"/>
              <a:t>‹#›</a:t>
            </a:fld>
            <a:endParaRPr lang="en-US"/>
          </a:p>
        </p:txBody>
      </p:sp>
    </p:spTree>
    <p:extLst>
      <p:ext uri="{BB962C8B-B14F-4D97-AF65-F5344CB8AC3E}">
        <p14:creationId xmlns:p14="http://schemas.microsoft.com/office/powerpoint/2010/main" val="547644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references for 2024 MCM. </a:t>
            </a:r>
          </a:p>
        </p:txBody>
      </p:sp>
      <p:sp>
        <p:nvSpPr>
          <p:cNvPr id="4" name="Slide Number Placeholder 3"/>
          <p:cNvSpPr>
            <a:spLocks noGrp="1"/>
          </p:cNvSpPr>
          <p:nvPr>
            <p:ph type="sldNum" sz="quarter" idx="10"/>
          </p:nvPr>
        </p:nvSpPr>
        <p:spPr/>
        <p:txBody>
          <a:bodyPr/>
          <a:lstStyle/>
          <a:p>
            <a:fld id="{E15BFD69-BB27-4FEA-9188-2CD961C3FB11}" type="slidenum">
              <a:rPr lang="en-US" smtClean="0"/>
              <a:t>2</a:t>
            </a:fld>
            <a:endParaRPr lang="en-US"/>
          </a:p>
        </p:txBody>
      </p:sp>
    </p:spTree>
    <p:extLst>
      <p:ext uri="{BB962C8B-B14F-4D97-AF65-F5344CB8AC3E}">
        <p14:creationId xmlns:p14="http://schemas.microsoft.com/office/powerpoint/2010/main" val="1068866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ea typeface="Times New Roman" panose="02020603050405020304" pitchFamily="18" charset="0"/>
              </a:rPr>
              <a:t>The purpose behind this slide is to build out the standards of proof at an Article 15 based upon the date the alleged offense occurred. That said, it should also be used to highlight that even though commanders are able to use the lower preponderance of the evidence standard in making their decision, JAs should still be preparing packets as thought they are going to court-martial. A commander may lose trust in a JA’s advice if the Article 15 was a “sure thing” but the Soldier’s decision to turn the Article 15 down has resulted in a court-martial that is anything but a “sure thing.”</a:t>
            </a:r>
          </a:p>
        </p:txBody>
      </p:sp>
      <p:sp>
        <p:nvSpPr>
          <p:cNvPr id="4" name="Slide Number Placeholder 3"/>
          <p:cNvSpPr>
            <a:spLocks noGrp="1"/>
          </p:cNvSpPr>
          <p:nvPr>
            <p:ph type="sldNum" sz="quarter" idx="10"/>
          </p:nvPr>
        </p:nvSpPr>
        <p:spPr/>
        <p:txBody>
          <a:bodyPr/>
          <a:lstStyle/>
          <a:p>
            <a:fld id="{E15BFD69-BB27-4FEA-9188-2CD961C3FB11}" type="slidenum">
              <a:rPr lang="en-US" smtClean="0"/>
              <a:t>11</a:t>
            </a:fld>
            <a:endParaRPr lang="en-US"/>
          </a:p>
        </p:txBody>
      </p:sp>
    </p:spTree>
    <p:extLst>
      <p:ext uri="{BB962C8B-B14F-4D97-AF65-F5344CB8AC3E}">
        <p14:creationId xmlns:p14="http://schemas.microsoft.com/office/powerpoint/2010/main" val="80496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12</a:t>
            </a:fld>
            <a:endParaRPr lang="en-US"/>
          </a:p>
        </p:txBody>
      </p:sp>
    </p:spTree>
    <p:extLst>
      <p:ext uri="{BB962C8B-B14F-4D97-AF65-F5344CB8AC3E}">
        <p14:creationId xmlns:p14="http://schemas.microsoft.com/office/powerpoint/2010/main" val="25552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one change in the new MCM and that is the incorporation of tolling the statute of limitations for AWOL and being absent from military jurisdiction. The other major note on this slide that may not be evident is that while NJP can be given to Soldiers facing civil prosecution in State court, not Federal court, JAs must consult Chapter 4 and its requirements to request authority to do so through the SJA to the GCMCA.  </a:t>
            </a:r>
          </a:p>
        </p:txBody>
      </p:sp>
      <p:sp>
        <p:nvSpPr>
          <p:cNvPr id="4" name="Slide Number Placeholder 3"/>
          <p:cNvSpPr>
            <a:spLocks noGrp="1"/>
          </p:cNvSpPr>
          <p:nvPr>
            <p:ph type="sldNum" sz="quarter" idx="10"/>
          </p:nvPr>
        </p:nvSpPr>
        <p:spPr/>
        <p:txBody>
          <a:bodyPr/>
          <a:lstStyle/>
          <a:p>
            <a:fld id="{E15BFD69-BB27-4FEA-9188-2CD961C3FB11}" type="slidenum">
              <a:rPr lang="en-US" smtClean="0"/>
              <a:t>13</a:t>
            </a:fld>
            <a:endParaRPr lang="en-US"/>
          </a:p>
        </p:txBody>
      </p:sp>
    </p:spTree>
    <p:extLst>
      <p:ext uri="{BB962C8B-B14F-4D97-AF65-F5344CB8AC3E}">
        <p14:creationId xmlns:p14="http://schemas.microsoft.com/office/powerpoint/2010/main" val="67142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14</a:t>
            </a:fld>
            <a:endParaRPr lang="en-US"/>
          </a:p>
        </p:txBody>
      </p:sp>
    </p:spTree>
    <p:extLst>
      <p:ext uri="{BB962C8B-B14F-4D97-AF65-F5344CB8AC3E}">
        <p14:creationId xmlns:p14="http://schemas.microsoft.com/office/powerpoint/2010/main" val="315109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15</a:t>
            </a:fld>
            <a:endParaRPr lang="en-US"/>
          </a:p>
        </p:txBody>
      </p:sp>
    </p:spTree>
    <p:extLst>
      <p:ext uri="{BB962C8B-B14F-4D97-AF65-F5344CB8AC3E}">
        <p14:creationId xmlns:p14="http://schemas.microsoft.com/office/powerpoint/2010/main" val="56207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16</a:t>
            </a:fld>
            <a:endParaRPr lang="en-US"/>
          </a:p>
        </p:txBody>
      </p:sp>
    </p:spTree>
    <p:extLst>
      <p:ext uri="{BB962C8B-B14F-4D97-AF65-F5344CB8AC3E}">
        <p14:creationId xmlns:p14="http://schemas.microsoft.com/office/powerpoint/2010/main" val="190548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17</a:t>
            </a:fld>
            <a:endParaRPr lang="en-US"/>
          </a:p>
        </p:txBody>
      </p:sp>
    </p:spTree>
    <p:extLst>
      <p:ext uri="{BB962C8B-B14F-4D97-AF65-F5344CB8AC3E}">
        <p14:creationId xmlns:p14="http://schemas.microsoft.com/office/powerpoint/2010/main" val="194408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18</a:t>
            </a:fld>
            <a:endParaRPr lang="en-US"/>
          </a:p>
        </p:txBody>
      </p:sp>
    </p:spTree>
    <p:extLst>
      <p:ext uri="{BB962C8B-B14F-4D97-AF65-F5344CB8AC3E}">
        <p14:creationId xmlns:p14="http://schemas.microsoft.com/office/powerpoint/2010/main" val="147777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15BFD69-BB27-4FEA-9188-2CD961C3FB11}" type="slidenum">
              <a:rPr lang="en-US" smtClean="0"/>
              <a:t>19</a:t>
            </a:fld>
            <a:endParaRPr lang="en-US"/>
          </a:p>
        </p:txBody>
      </p:sp>
    </p:spTree>
    <p:extLst>
      <p:ext uri="{BB962C8B-B14F-4D97-AF65-F5344CB8AC3E}">
        <p14:creationId xmlns:p14="http://schemas.microsoft.com/office/powerpoint/2010/main" val="2983766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20</a:t>
            </a:fld>
            <a:endParaRPr lang="en-US"/>
          </a:p>
        </p:txBody>
      </p:sp>
    </p:spTree>
    <p:extLst>
      <p:ext uri="{BB962C8B-B14F-4D97-AF65-F5344CB8AC3E}">
        <p14:creationId xmlns:p14="http://schemas.microsoft.com/office/powerpoint/2010/main" val="99607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BFD69-BB27-4FEA-9188-2CD961C3FB11}" type="slidenum">
              <a:rPr lang="en-US" smtClean="0"/>
              <a:t>3</a:t>
            </a:fld>
            <a:endParaRPr lang="en-US"/>
          </a:p>
        </p:txBody>
      </p:sp>
    </p:spTree>
    <p:extLst>
      <p:ext uri="{BB962C8B-B14F-4D97-AF65-F5344CB8AC3E}">
        <p14:creationId xmlns:p14="http://schemas.microsoft.com/office/powerpoint/2010/main" val="207671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21</a:t>
            </a:fld>
            <a:endParaRPr lang="en-US"/>
          </a:p>
        </p:txBody>
      </p:sp>
    </p:spTree>
    <p:extLst>
      <p:ext uri="{BB962C8B-B14F-4D97-AF65-F5344CB8AC3E}">
        <p14:creationId xmlns:p14="http://schemas.microsoft.com/office/powerpoint/2010/main" val="87760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22</a:t>
            </a:fld>
            <a:endParaRPr lang="en-US"/>
          </a:p>
        </p:txBody>
      </p:sp>
    </p:spTree>
    <p:extLst>
      <p:ext uri="{BB962C8B-B14F-4D97-AF65-F5344CB8AC3E}">
        <p14:creationId xmlns:p14="http://schemas.microsoft.com/office/powerpoint/2010/main" val="1145638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23</a:t>
            </a:fld>
            <a:endParaRPr lang="en-US"/>
          </a:p>
        </p:txBody>
      </p:sp>
    </p:spTree>
    <p:extLst>
      <p:ext uri="{BB962C8B-B14F-4D97-AF65-F5344CB8AC3E}">
        <p14:creationId xmlns:p14="http://schemas.microsoft.com/office/powerpoint/2010/main" val="2763742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illustrate the increasing clemency powers the commander has (left-to-right). </a:t>
            </a:r>
          </a:p>
        </p:txBody>
      </p:sp>
      <p:sp>
        <p:nvSpPr>
          <p:cNvPr id="4" name="Slide Number Placeholder 3"/>
          <p:cNvSpPr>
            <a:spLocks noGrp="1"/>
          </p:cNvSpPr>
          <p:nvPr>
            <p:ph type="sldNum" sz="quarter" idx="5"/>
          </p:nvPr>
        </p:nvSpPr>
        <p:spPr/>
        <p:txBody>
          <a:bodyPr/>
          <a:lstStyle/>
          <a:p>
            <a:fld id="{E15BFD69-BB27-4FEA-9188-2CD961C3FB11}" type="slidenum">
              <a:rPr lang="en-US" smtClean="0"/>
              <a:t>24</a:t>
            </a:fld>
            <a:endParaRPr lang="en-US"/>
          </a:p>
        </p:txBody>
      </p:sp>
    </p:spTree>
    <p:extLst>
      <p:ext uri="{BB962C8B-B14F-4D97-AF65-F5344CB8AC3E}">
        <p14:creationId xmlns:p14="http://schemas.microsoft.com/office/powerpoint/2010/main" val="21715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25</a:t>
            </a:fld>
            <a:endParaRPr lang="en-US"/>
          </a:p>
        </p:txBody>
      </p:sp>
    </p:spTree>
    <p:extLst>
      <p:ext uri="{BB962C8B-B14F-4D97-AF65-F5344CB8AC3E}">
        <p14:creationId xmlns:p14="http://schemas.microsoft.com/office/powerpoint/2010/main" val="3366487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26</a:t>
            </a:fld>
            <a:endParaRPr lang="en-US"/>
          </a:p>
        </p:txBody>
      </p:sp>
    </p:spTree>
    <p:extLst>
      <p:ext uri="{BB962C8B-B14F-4D97-AF65-F5344CB8AC3E}">
        <p14:creationId xmlns:p14="http://schemas.microsoft.com/office/powerpoint/2010/main" val="2300387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Posting of NJP is required for sexual harassment and sex-related offenses according to AR 27-10, para. 3-22. However, the regulation is actually narrower than Army Directive 2022-13 which requires posting of administrative actions as well. </a:t>
            </a:r>
          </a:p>
        </p:txBody>
      </p:sp>
      <p:sp>
        <p:nvSpPr>
          <p:cNvPr id="4" name="Slide Number Placeholder 3"/>
          <p:cNvSpPr>
            <a:spLocks noGrp="1"/>
          </p:cNvSpPr>
          <p:nvPr>
            <p:ph type="sldNum" sz="quarter" idx="10"/>
          </p:nvPr>
        </p:nvSpPr>
        <p:spPr/>
        <p:txBody>
          <a:bodyPr/>
          <a:lstStyle/>
          <a:p>
            <a:fld id="{E15BFD69-BB27-4FEA-9188-2CD961C3FB11}" type="slidenum">
              <a:rPr lang="en-US" smtClean="0"/>
              <a:t>27</a:t>
            </a:fld>
            <a:endParaRPr lang="en-US"/>
          </a:p>
        </p:txBody>
      </p:sp>
    </p:spTree>
    <p:extLst>
      <p:ext uri="{BB962C8B-B14F-4D97-AF65-F5344CB8AC3E}">
        <p14:creationId xmlns:p14="http://schemas.microsoft.com/office/powerpoint/2010/main" val="3658451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r>
              <a:rPr lang="en-US"/>
              <a:t>of bulletin </a:t>
            </a:r>
            <a:r>
              <a:rPr lang="en-US" dirty="0"/>
              <a:t>board newsletters. </a:t>
            </a:r>
          </a:p>
        </p:txBody>
      </p:sp>
      <p:sp>
        <p:nvSpPr>
          <p:cNvPr id="4" name="Slide Number Placeholder 3"/>
          <p:cNvSpPr>
            <a:spLocks noGrp="1"/>
          </p:cNvSpPr>
          <p:nvPr>
            <p:ph type="sldNum" sz="quarter" idx="10"/>
          </p:nvPr>
        </p:nvSpPr>
        <p:spPr/>
        <p:txBody>
          <a:bodyPr/>
          <a:lstStyle/>
          <a:p>
            <a:fld id="{E15BFD69-BB27-4FEA-9188-2CD961C3FB11}" type="slidenum">
              <a:rPr lang="en-US" smtClean="0"/>
              <a:t>28</a:t>
            </a:fld>
            <a:endParaRPr lang="en-US"/>
          </a:p>
        </p:txBody>
      </p:sp>
    </p:spTree>
    <p:extLst>
      <p:ext uri="{BB962C8B-B14F-4D97-AF65-F5344CB8AC3E}">
        <p14:creationId xmlns:p14="http://schemas.microsoft.com/office/powerpoint/2010/main" val="121857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behind this slide is to drive home the point that our references state commanders SHOULD use nonpunitive measures whenever possible. However, the command still has discretion for non-covered offenses. </a:t>
            </a:r>
          </a:p>
        </p:txBody>
      </p:sp>
      <p:sp>
        <p:nvSpPr>
          <p:cNvPr id="4" name="Slide Number Placeholder 3"/>
          <p:cNvSpPr>
            <a:spLocks noGrp="1"/>
          </p:cNvSpPr>
          <p:nvPr>
            <p:ph type="sldNum" sz="quarter" idx="10"/>
          </p:nvPr>
        </p:nvSpPr>
        <p:spPr/>
        <p:txBody>
          <a:bodyPr/>
          <a:lstStyle/>
          <a:p>
            <a:fld id="{E15BFD69-BB27-4FEA-9188-2CD961C3FB11}" type="slidenum">
              <a:rPr lang="en-US" smtClean="0"/>
              <a:t>4</a:t>
            </a:fld>
            <a:endParaRPr lang="en-US"/>
          </a:p>
        </p:txBody>
      </p:sp>
    </p:spTree>
    <p:extLst>
      <p:ext uri="{BB962C8B-B14F-4D97-AF65-F5344CB8AC3E}">
        <p14:creationId xmlns:p14="http://schemas.microsoft.com/office/powerpoint/2010/main" val="266759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behind this slide is to lay out some of the nonpunitive measures available to commanders. This slide can also be used to teach the difference between a black letter, legal definition and command/Soldier perception of something like “nonpunitive” as it relates to something like a GOMOR which is critical in giving </a:t>
            </a:r>
            <a:r>
              <a:rPr lang="en-US"/>
              <a:t>command advice. </a:t>
            </a:r>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5</a:t>
            </a:fld>
            <a:endParaRPr lang="en-US"/>
          </a:p>
        </p:txBody>
      </p:sp>
    </p:spTree>
    <p:extLst>
      <p:ext uri="{BB962C8B-B14F-4D97-AF65-F5344CB8AC3E}">
        <p14:creationId xmlns:p14="http://schemas.microsoft.com/office/powerpoint/2010/main" val="102052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6</a:t>
            </a:fld>
            <a:endParaRPr lang="en-US"/>
          </a:p>
        </p:txBody>
      </p:sp>
    </p:spTree>
    <p:extLst>
      <p:ext uri="{BB962C8B-B14F-4D97-AF65-F5344CB8AC3E}">
        <p14:creationId xmlns:p14="http://schemas.microsoft.com/office/powerpoint/2010/main" val="64056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basic illustration of the escalation of punishments available at various levels of NJP and why commanders may elect a particular “type” of NJP.</a:t>
            </a:r>
          </a:p>
        </p:txBody>
      </p:sp>
      <p:sp>
        <p:nvSpPr>
          <p:cNvPr id="4" name="Slide Number Placeholder 3"/>
          <p:cNvSpPr>
            <a:spLocks noGrp="1"/>
          </p:cNvSpPr>
          <p:nvPr>
            <p:ph type="sldNum" sz="quarter" idx="10"/>
          </p:nvPr>
        </p:nvSpPr>
        <p:spPr/>
        <p:txBody>
          <a:bodyPr/>
          <a:lstStyle/>
          <a:p>
            <a:fld id="{E15BFD69-BB27-4FEA-9188-2CD961C3FB11}" type="slidenum">
              <a:rPr lang="en-US" smtClean="0"/>
              <a:t>7</a:t>
            </a:fld>
            <a:endParaRPr lang="en-US"/>
          </a:p>
        </p:txBody>
      </p:sp>
    </p:spTree>
    <p:extLst>
      <p:ext uri="{BB962C8B-B14F-4D97-AF65-F5344CB8AC3E}">
        <p14:creationId xmlns:p14="http://schemas.microsoft.com/office/powerpoint/2010/main" val="123463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8</a:t>
            </a:fld>
            <a:endParaRPr lang="en-US"/>
          </a:p>
        </p:txBody>
      </p:sp>
    </p:spTree>
    <p:extLst>
      <p:ext uri="{BB962C8B-B14F-4D97-AF65-F5344CB8AC3E}">
        <p14:creationId xmlns:p14="http://schemas.microsoft.com/office/powerpoint/2010/main" val="334140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9</a:t>
            </a:fld>
            <a:endParaRPr lang="en-US"/>
          </a:p>
        </p:txBody>
      </p:sp>
    </p:spTree>
    <p:extLst>
      <p:ext uri="{BB962C8B-B14F-4D97-AF65-F5344CB8AC3E}">
        <p14:creationId xmlns:p14="http://schemas.microsoft.com/office/powerpoint/2010/main" val="19434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illustrate the dual command and OSTC tracks upon the commission of a crime, a subsequent deferral back to the command, and the limitations on a command – specifically, no SPCM or GCM; SCM and NJP only available to command after coordination with OSTC. It is worth noting that these require coordination because the accused Soldier has the right to turn these down and ask for CM. </a:t>
            </a:r>
          </a:p>
        </p:txBody>
      </p:sp>
      <p:sp>
        <p:nvSpPr>
          <p:cNvPr id="4" name="Slide Number Placeholder 3"/>
          <p:cNvSpPr>
            <a:spLocks noGrp="1"/>
          </p:cNvSpPr>
          <p:nvPr>
            <p:ph type="sldNum" sz="quarter" idx="5"/>
          </p:nvPr>
        </p:nvSpPr>
        <p:spPr/>
        <p:txBody>
          <a:bodyPr/>
          <a:lstStyle/>
          <a:p>
            <a:fld id="{E15BFD69-BB27-4FEA-9188-2CD961C3FB11}" type="slidenum">
              <a:rPr lang="en-US" smtClean="0"/>
              <a:t>10</a:t>
            </a:fld>
            <a:endParaRPr lang="en-US"/>
          </a:p>
        </p:txBody>
      </p:sp>
    </p:spTree>
    <p:extLst>
      <p:ext uri="{BB962C8B-B14F-4D97-AF65-F5344CB8AC3E}">
        <p14:creationId xmlns:p14="http://schemas.microsoft.com/office/powerpoint/2010/main" val="1361908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10363200" cy="1470025"/>
          </a:xfrm>
          <a:effectLst>
            <a:outerShdw blurRad="50800" dist="38100" dir="2700000" algn="tl" rotWithShape="0">
              <a:prstClr val="black">
                <a:alpha val="40000"/>
              </a:prstClr>
            </a:outerShdw>
          </a:effectLst>
        </p:spPr>
        <p:txBody>
          <a:bodyPr/>
          <a:lstStyle>
            <a:lvl1pPr>
              <a:defRPr u="sng">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828800" y="5791200"/>
            <a:ext cx="8534400" cy="609600"/>
          </a:xfrm>
          <a:effectLst>
            <a:outerShdw blurRad="50800" dist="38100" dir="2700000" algn="tl" rotWithShape="0">
              <a:prstClr val="black">
                <a:alpha val="40000"/>
              </a:prstClr>
            </a:outerShdw>
          </a:effectLst>
        </p:spPr>
        <p:txBody>
          <a:bodyPr>
            <a:normAutofit/>
          </a:bodyPr>
          <a:lstStyle>
            <a:lvl1pPr marL="0" indent="0" algn="ctr">
              <a:buNone/>
              <a:defRPr sz="2800" b="1">
                <a:solidFill>
                  <a:srgbClr val="FFFF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6" name="Rectangle 25"/>
          <p:cNvSpPr/>
          <p:nvPr userDrawn="1"/>
        </p:nvSpPr>
        <p:spPr>
          <a:xfrm>
            <a:off x="1" y="6591300"/>
            <a:ext cx="12192000" cy="266700"/>
          </a:xfrm>
          <a:prstGeom prst="rect">
            <a:avLst/>
          </a:prstGeom>
          <a:gradFill flip="none" rotWithShape="1">
            <a:gsLst>
              <a:gs pos="0">
                <a:schemeClr val="tx1"/>
              </a:gs>
              <a:gs pos="100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Slide Number Placeholder 14"/>
          <p:cNvSpPr>
            <a:spLocks noGrp="1"/>
          </p:cNvSpPr>
          <p:nvPr>
            <p:ph type="sldNum" sz="quarter" idx="4"/>
          </p:nvPr>
        </p:nvSpPr>
        <p:spPr>
          <a:xfrm>
            <a:off x="9347200" y="6553200"/>
            <a:ext cx="2844800" cy="304800"/>
          </a:xfrm>
          <a:prstGeom prst="rect">
            <a:avLst/>
          </a:prstGeom>
        </p:spPr>
        <p:txBody>
          <a:bodyPr/>
          <a:lstStyle>
            <a:lvl1pPr>
              <a:defRPr sz="1600" b="1">
                <a:solidFill>
                  <a:schemeClr val="tx1"/>
                </a:solidFill>
              </a:defRPr>
            </a:lvl1pPr>
          </a:lstStyle>
          <a:p>
            <a:pPr algn="r"/>
            <a:fld id="{6E1A77EF-BF8E-4C45-9CDC-24DDCA95018F}" type="slidenum">
              <a:rPr lang="en-US" smtClean="0"/>
              <a:pPr algn="r"/>
              <a:t>‹#›</a:t>
            </a:fld>
            <a:endParaRPr lang="en-US" dirty="0"/>
          </a:p>
        </p:txBody>
      </p:sp>
      <p:sp>
        <p:nvSpPr>
          <p:cNvPr id="2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5890" y="914400"/>
            <a:ext cx="5020219" cy="5020219"/>
          </a:xfrm>
          <a:prstGeom prst="rect">
            <a:avLst/>
          </a:prstGeom>
        </p:spPr>
      </p:pic>
    </p:spTree>
    <p:extLst>
      <p:ext uri="{BB962C8B-B14F-4D97-AF65-F5344CB8AC3E}">
        <p14:creationId xmlns:p14="http://schemas.microsoft.com/office/powerpoint/2010/main" val="146769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40306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4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9219"/>
            <a:ext cx="10363200" cy="492443"/>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2" descr="TJAGLCS Crest">
            <a:extLst>
              <a:ext uri="{FF2B5EF4-FFF2-40B4-BE49-F238E27FC236}">
                <a16:creationId xmlns:a16="http://schemas.microsoft.com/office/drawing/2014/main" id="{23CE0313-DDAE-D28B-7253-03369CAC326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07401" cy="9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8175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11521017" y="6583363"/>
            <a:ext cx="609600" cy="228600"/>
          </a:xfrm>
          <a:prstGeom prst="rect">
            <a:avLst/>
          </a:prstGeom>
          <a:noFill/>
        </p:spPr>
        <p:txBody>
          <a:bodyPr wrap="none"/>
          <a:lstStyle/>
          <a:p>
            <a:pPr algn="r" eaLnBrk="0" hangingPunct="0">
              <a:defRPr/>
            </a:pPr>
            <a:fld id="{47079EB4-A7E7-4DE0-A993-05FD37F7AF35}" type="slidenum">
              <a:rPr lang="en-US" sz="900">
                <a:latin typeface="Arial" pitchFamily="34" charset="0"/>
                <a:cs typeface="Arial" pitchFamily="34" charset="0"/>
              </a:rPr>
              <a:pPr algn="r" eaLnBrk="0" hangingPunct="0">
                <a:defRPr/>
              </a:pPr>
              <a:t>‹#›</a:t>
            </a:fld>
            <a:endParaRPr lang="en-US" sz="900" dirty="0">
              <a:latin typeface="Arial" pitchFamily="34" charset="0"/>
              <a:cs typeface="Arial" pitchFamily="34" charset="0"/>
            </a:endParaRPr>
          </a:p>
        </p:txBody>
      </p:sp>
      <p:sp>
        <p:nvSpPr>
          <p:cNvPr id="3" name="Content Placeholder 2"/>
          <p:cNvSpPr>
            <a:spLocks noGrp="1"/>
          </p:cNvSpPr>
          <p:nvPr>
            <p:ph idx="1"/>
          </p:nvPr>
        </p:nvSpPr>
        <p:spPr>
          <a:xfrm>
            <a:off x="609600" y="1600202"/>
            <a:ext cx="10972800" cy="4525963"/>
          </a:xfrm>
          <a:prstGeom prst="rect">
            <a:avLst/>
          </a:prstGeom>
        </p:spPr>
        <p:txBody>
          <a:bodyPr/>
          <a:lstStyle>
            <a:lvl1pPr>
              <a:buFont typeface="Arial" pitchFamily="34" charset="0"/>
              <a:buChar char="•"/>
              <a:defRPr sz="2400">
                <a:solidFill>
                  <a:schemeClr val="tx1"/>
                </a:solidFill>
                <a:latin typeface="Arial" pitchFamily="34" charset="0"/>
                <a:cs typeface="Arial" pitchFamily="34" charset="0"/>
              </a:defRPr>
            </a:lvl1pPr>
            <a:lvl2pPr>
              <a:buClrTx/>
              <a:buFont typeface="Arial" pitchFamily="34" charset="0"/>
              <a:buChar char="−"/>
              <a:defRPr sz="1800">
                <a:solidFill>
                  <a:schemeClr val="tx1"/>
                </a:solidFill>
                <a:latin typeface="Arial" pitchFamily="34" charset="0"/>
                <a:cs typeface="Arial" pitchFamily="34" charset="0"/>
              </a:defRPr>
            </a:lvl2pPr>
            <a:lvl3pPr>
              <a:buClrTx/>
              <a:buFont typeface="Arial" pitchFamily="34" charset="0"/>
              <a:buChar char="−"/>
              <a:defRPr sz="1800">
                <a:solidFill>
                  <a:schemeClr val="tx1"/>
                </a:solidFill>
                <a:latin typeface="Arial" pitchFamily="34" charset="0"/>
                <a:cs typeface="Arial" pitchFamily="34" charset="0"/>
              </a:defRPr>
            </a:lvl3pPr>
            <a:lvl4pPr>
              <a:buClrTx/>
              <a:buFont typeface="Arial" pitchFamily="34" charset="0"/>
              <a:buChar char="−"/>
              <a:defRPr sz="1800">
                <a:solidFill>
                  <a:schemeClr val="tx1"/>
                </a:solidFill>
                <a:latin typeface="Arial" pitchFamily="34" charset="0"/>
                <a:cs typeface="Arial" pitchFamily="34" charset="0"/>
              </a:defRPr>
            </a:lvl4pPr>
            <a:lvl5pPr>
              <a:buClrTx/>
              <a:buFont typeface="Arial" pitchFamily="34" charset="0"/>
              <a:buChar cha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7294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27"/>
            <a:ext cx="10972800" cy="492443"/>
          </a:xfrm>
        </p:spPr>
        <p:txBody>
          <a:bodyPr/>
          <a:lstStyle/>
          <a:p>
            <a:r>
              <a:rPr lang="en-US"/>
              <a:t>Click to edit Master title style</a:t>
            </a:r>
          </a:p>
        </p:txBody>
      </p:sp>
      <p:sp>
        <p:nvSpPr>
          <p:cNvPr id="3" name="Content Placeholder 2"/>
          <p:cNvSpPr>
            <a:spLocks noGrp="1"/>
          </p:cNvSpPr>
          <p:nvPr>
            <p:ph idx="1"/>
          </p:nvPr>
        </p:nvSpPr>
        <p:spPr>
          <a:xfrm>
            <a:off x="609600" y="1143003"/>
            <a:ext cx="10972800" cy="4983163"/>
          </a:xfrm>
          <a:effectLst>
            <a:outerShdw blurRad="50800" dist="38100" dir="2700000" algn="tl" rotWithShape="0">
              <a:prstClr val="black">
                <a:alpha val="40000"/>
              </a:prstClr>
            </a:outerShdw>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1"/>
          </p:nvPr>
        </p:nvSpPr>
        <p:spPr>
          <a:xfrm>
            <a:off x="9347200" y="6553200"/>
            <a:ext cx="2844800" cy="304800"/>
          </a:xfrm>
          <a:prstGeom prst="rect">
            <a:avLst/>
          </a:prstGeom>
        </p:spPr>
        <p:txBody>
          <a:bodyPr/>
          <a:lstStyle>
            <a:lvl1pPr algn="r">
              <a:defRPr sz="1200" b="1">
                <a:solidFill>
                  <a:schemeClr val="tx1"/>
                </a:solidFill>
              </a:defRPr>
            </a:lvl1pPr>
          </a:lstStyle>
          <a:p>
            <a:fld id="{6E1A77EF-BF8E-4C45-9CDC-24DDCA95018F}" type="slidenum">
              <a:rPr lang="en-US" smtClean="0"/>
              <a:pPr/>
              <a:t>‹#›</a:t>
            </a:fld>
            <a:endParaRPr lang="en-US" dirty="0"/>
          </a:p>
        </p:txBody>
      </p: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12038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0"/>
            <a:ext cx="2844800" cy="304800"/>
          </a:xfrm>
          <a:prstGeom prst="rect">
            <a:avLst/>
          </a:prstGeom>
        </p:spPr>
        <p:txBody>
          <a:bodyPr/>
          <a:lstStyle>
            <a:lvl1pPr algn="r">
              <a:defRPr/>
            </a:lvl1pPr>
          </a:lstStyle>
          <a:p>
            <a:fld id="{6E1A77EF-BF8E-4C45-9CDC-24DDCA95018F}" type="slidenum">
              <a:rPr lang="en-US" smtClean="0"/>
              <a:pPr/>
              <a:t>‹#›</a:t>
            </a:fld>
            <a:endParaRPr lang="en-US"/>
          </a:p>
        </p:txBody>
      </p:sp>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72640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01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59" y="2747965"/>
            <a:ext cx="10310283" cy="833436"/>
          </a:xfrm>
        </p:spPr>
        <p:txBody>
          <a:bodyPr anchor="t">
            <a:noAutofit/>
          </a:bodyPr>
          <a:lstStyle>
            <a:lvl1pPr algn="l">
              <a:defRPr sz="4400" b="1" cap="all">
                <a:effectLst/>
              </a:defRPr>
            </a:lvl1pPr>
          </a:lstStyle>
          <a:p>
            <a:r>
              <a:rPr lang="en-US" dirty="0"/>
              <a:t>Click to edit Master title style</a:t>
            </a:r>
          </a:p>
        </p:txBody>
      </p:sp>
      <p:sp>
        <p:nvSpPr>
          <p:cNvPr id="3" name="Text Placeholder 2"/>
          <p:cNvSpPr>
            <a:spLocks noGrp="1"/>
          </p:cNvSpPr>
          <p:nvPr>
            <p:ph type="body" idx="1"/>
          </p:nvPr>
        </p:nvSpPr>
        <p:spPr>
          <a:xfrm>
            <a:off x="931334" y="3600451"/>
            <a:ext cx="10310283" cy="599509"/>
          </a:xfrm>
        </p:spPr>
        <p:txBody>
          <a:bodyPr anchor="b">
            <a:normAutofit/>
          </a:bodyPr>
          <a:lstStyle>
            <a:lvl1pPr marL="0" indent="0">
              <a:buNone/>
              <a:defRPr sz="3200">
                <a:solidFill>
                  <a:schemeClr val="tx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a:off x="1086260" y="3505200"/>
            <a:ext cx="9997440" cy="0"/>
          </a:xfrm>
          <a:prstGeom prst="line">
            <a:avLst/>
          </a:prstGeom>
          <a:ln w="31750" cmpd="sng">
            <a:gradFill flip="none" rotWithShape="1">
              <a:gsLst>
                <a:gs pos="0">
                  <a:srgbClr val="002060"/>
                </a:gs>
                <a:gs pos="50000">
                  <a:srgbClr val="FFFF00">
                    <a:alpha val="50000"/>
                  </a:srgbClr>
                </a:gs>
                <a:gs pos="100000">
                  <a:srgbClr val="FFFF00"/>
                </a:gs>
              </a:gsLst>
              <a:lin ang="1080000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99081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745"/>
            <a:ext cx="10972800" cy="807204"/>
          </a:xfrm>
        </p:spPr>
        <p:txBody>
          <a:bodyPr/>
          <a:lstStyle/>
          <a:p>
            <a:r>
              <a:rPr lang="en-US"/>
              <a:t>Click to edit Master title style</a:t>
            </a:r>
          </a:p>
        </p:txBody>
      </p:sp>
      <p:sp>
        <p:nvSpPr>
          <p:cNvPr id="3" name="Content Placeholder 2"/>
          <p:cNvSpPr>
            <a:spLocks noGrp="1"/>
          </p:cNvSpPr>
          <p:nvPr>
            <p:ph idx="1"/>
          </p:nvPr>
        </p:nvSpPr>
        <p:spPr>
          <a:xfrm>
            <a:off x="609600" y="1143001"/>
            <a:ext cx="10972800" cy="4983163"/>
          </a:xfrm>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273157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a:t>Click to edit Master title style</a:t>
            </a:r>
          </a:p>
        </p:txBody>
      </p:sp>
      <p:sp>
        <p:nvSpPr>
          <p:cNvPr id="3" name="Content Placeholder 2"/>
          <p:cNvSpPr>
            <a:spLocks noGrp="1"/>
          </p:cNvSpPr>
          <p:nvPr>
            <p:ph sz="half" idx="1"/>
          </p:nvPr>
        </p:nvSpPr>
        <p:spPr>
          <a:xfrm>
            <a:off x="609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395567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14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00201"/>
            <a:ext cx="5386917"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14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00201"/>
            <a:ext cx="5389033"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a:off x="3535680" y="3513465"/>
            <a:ext cx="512064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15"/>
          <p:cNvSpPr>
            <a:spLocks noGrp="1"/>
          </p:cNvSpPr>
          <p:nvPr>
            <p:ph type="ftr" sz="quarter" idx="1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10694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a:t>Click to edit Master title style</a:t>
            </a:r>
          </a:p>
        </p:txBody>
      </p:sp>
      <p:sp>
        <p:nvSpPr>
          <p:cNvPr id="4" name="Footer Placeholder 3"/>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a:solidFill>
                  <a:schemeClr val="tx1"/>
                </a:solidFill>
                <a:effectLst>
                  <a:outerShdw blurRad="50800" dist="38100" dir="2700000" algn="tl" rotWithShape="0">
                    <a:prstClr val="black">
                      <a:alpha val="40000"/>
                    </a:prstClr>
                  </a:outerShdw>
                </a:effectLst>
              </a:rPr>
              <a:t>Criminal Law Department</a:t>
            </a:r>
          </a:p>
        </p:txBody>
      </p:sp>
      <p:cxnSp>
        <p:nvCxnSpPr>
          <p:cNvPr id="6" name="Straight Connector 5"/>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99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67455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effectLs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232869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dirty="0"/>
              <a:t>Military Justice</a:t>
            </a:r>
          </a:p>
        </p:txBody>
      </p:sp>
    </p:spTree>
    <p:extLst>
      <p:ext uri="{BB962C8B-B14F-4D97-AF65-F5344CB8AC3E}">
        <p14:creationId xmlns:p14="http://schemas.microsoft.com/office/powerpoint/2010/main" val="112537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80000"/>
                <a:satMod val="300000"/>
              </a:schemeClr>
            </a:gs>
            <a:gs pos="85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1" y="6591300"/>
            <a:ext cx="12192000" cy="266700"/>
          </a:xfrm>
          <a:prstGeom prst="rect">
            <a:avLst/>
          </a:prstGeom>
          <a:gradFill flip="none" rotWithShape="1">
            <a:gsLst>
              <a:gs pos="3540">
                <a:schemeClr val="tx1"/>
              </a:gs>
              <a:gs pos="87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76200"/>
            <a:ext cx="10972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5"/>
          <p:cNvSpPr>
            <a:spLocks noGrp="1"/>
          </p:cNvSpPr>
          <p:nvPr>
            <p:ph type="ftr" sz="quarter" idx="3"/>
          </p:nvPr>
        </p:nvSpPr>
        <p:spPr>
          <a:xfrm>
            <a:off x="4165600" y="65913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7744883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84"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gray">
          <a:xfrm>
            <a:off x="1206500" y="228600"/>
            <a:ext cx="9779000" cy="492125"/>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endParaRPr lang="en-US"/>
          </a:p>
        </p:txBody>
      </p:sp>
      <p:sp>
        <p:nvSpPr>
          <p:cNvPr id="1308677" name="Text Box 5"/>
          <p:cNvSpPr txBox="1">
            <a:spLocks noChangeArrowheads="1"/>
          </p:cNvSpPr>
          <p:nvPr/>
        </p:nvSpPr>
        <p:spPr bwMode="gray">
          <a:xfrm>
            <a:off x="775709" y="6581775"/>
            <a:ext cx="2603597" cy="261610"/>
          </a:xfrm>
          <a:prstGeom prst="rect">
            <a:avLst/>
          </a:prstGeom>
          <a:noFill/>
          <a:ln w="9525">
            <a:noFill/>
            <a:miter lim="800000"/>
            <a:headEnd/>
            <a:tailEnd/>
          </a:ln>
          <a:effectLst/>
        </p:spPr>
        <p:txBody>
          <a:bodyPr wrap="none">
            <a:spAutoFit/>
          </a:bodyPr>
          <a:lstStyle/>
          <a:p>
            <a:pPr algn="ctr">
              <a:defRPr/>
            </a:pPr>
            <a:r>
              <a:rPr lang="en-US" sz="1100" b="1" i="1" dirty="0">
                <a:latin typeface="Arial" pitchFamily="34" charset="0"/>
                <a:cs typeface="Arial" pitchFamily="34" charset="0"/>
              </a:rPr>
              <a:t>SOLDIER</a:t>
            </a:r>
            <a:r>
              <a:rPr lang="en-US" sz="1100" b="1" i="1" baseline="0" dirty="0">
                <a:latin typeface="Arial" pitchFamily="34" charset="0"/>
                <a:cs typeface="Arial" pitchFamily="34" charset="0"/>
              </a:rPr>
              <a:t> FIRST</a:t>
            </a:r>
            <a:r>
              <a:rPr lang="en-US" sz="1100" b="1" i="1" dirty="0">
                <a:latin typeface="Arial" pitchFamily="34" charset="0"/>
                <a:cs typeface="Arial" pitchFamily="34" charset="0"/>
              </a:rPr>
              <a:t>, LAWYER</a:t>
            </a:r>
            <a:r>
              <a:rPr lang="en-US" sz="1100" b="1" i="1" baseline="0" dirty="0">
                <a:latin typeface="Arial" pitchFamily="34" charset="0"/>
                <a:cs typeface="Arial" pitchFamily="34" charset="0"/>
              </a:rPr>
              <a:t> ALWAYS</a:t>
            </a:r>
            <a:endParaRPr lang="en-US" sz="1100" i="1" dirty="0">
              <a:latin typeface="Arial" pitchFamily="34" charset="0"/>
              <a:cs typeface="Arial" pitchFamily="34" charset="0"/>
            </a:endParaRPr>
          </a:p>
        </p:txBody>
      </p:sp>
      <p:cxnSp>
        <p:nvCxnSpPr>
          <p:cNvPr id="1030" name="Straight Connector 11"/>
          <p:cNvCxnSpPr>
            <a:cxnSpLocks noChangeShapeType="1"/>
          </p:cNvCxnSpPr>
          <p:nvPr userDrawn="1"/>
        </p:nvCxnSpPr>
        <p:spPr bwMode="auto">
          <a:xfrm>
            <a:off x="1219200" y="838200"/>
            <a:ext cx="9753600" cy="0"/>
          </a:xfrm>
          <a:prstGeom prst="line">
            <a:avLst/>
          </a:prstGeom>
          <a:noFill/>
          <a:ln w="25400" algn="ctr">
            <a:solidFill>
              <a:schemeClr val="tx1"/>
            </a:solidFill>
            <a:round/>
            <a:headEnd/>
            <a:tailEnd/>
          </a:ln>
        </p:spPr>
      </p:cxnSp>
      <p:cxnSp>
        <p:nvCxnSpPr>
          <p:cNvPr id="1031" name="Straight Connector 15"/>
          <p:cNvCxnSpPr>
            <a:cxnSpLocks noChangeShapeType="1"/>
          </p:cNvCxnSpPr>
          <p:nvPr userDrawn="1"/>
        </p:nvCxnSpPr>
        <p:spPr bwMode="auto">
          <a:xfrm>
            <a:off x="1219200" y="914400"/>
            <a:ext cx="9753600" cy="0"/>
          </a:xfrm>
          <a:prstGeom prst="line">
            <a:avLst/>
          </a:prstGeom>
          <a:noFill/>
          <a:ln w="25400" algn="ctr">
            <a:solidFill>
              <a:srgbClr val="FFC000"/>
            </a:solidFill>
            <a:round/>
            <a:headEnd/>
            <a:tailEnd/>
          </a:ln>
        </p:spPr>
      </p:cxnSp>
      <p:sp>
        <p:nvSpPr>
          <p:cNvPr id="17" name="TextBox 16"/>
          <p:cNvSpPr txBox="1"/>
          <p:nvPr userDrawn="1"/>
        </p:nvSpPr>
        <p:spPr>
          <a:xfrm>
            <a:off x="5435402" y="1"/>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sp>
        <p:nvSpPr>
          <p:cNvPr id="18" name="TextBox 17"/>
          <p:cNvSpPr txBox="1"/>
          <p:nvPr userDrawn="1"/>
        </p:nvSpPr>
        <p:spPr>
          <a:xfrm>
            <a:off x="5435402" y="6581776"/>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cxnSp>
        <p:nvCxnSpPr>
          <p:cNvPr id="1034" name="Straight Connector 18"/>
          <p:cNvCxnSpPr>
            <a:cxnSpLocks noChangeShapeType="1"/>
          </p:cNvCxnSpPr>
          <p:nvPr userDrawn="1"/>
        </p:nvCxnSpPr>
        <p:spPr bwMode="auto">
          <a:xfrm>
            <a:off x="1219200" y="6553200"/>
            <a:ext cx="10160000" cy="0"/>
          </a:xfrm>
          <a:prstGeom prst="line">
            <a:avLst/>
          </a:prstGeom>
          <a:noFill/>
          <a:ln w="25400" algn="ctr">
            <a:solidFill>
              <a:schemeClr val="tx1"/>
            </a:solidFill>
            <a:round/>
            <a:headEnd/>
            <a:tailEnd/>
          </a:ln>
        </p:spPr>
      </p:cxnSp>
      <p:cxnSp>
        <p:nvCxnSpPr>
          <p:cNvPr id="1035" name="Straight Connector 19"/>
          <p:cNvCxnSpPr>
            <a:cxnSpLocks noChangeShapeType="1"/>
          </p:cNvCxnSpPr>
          <p:nvPr userDrawn="1"/>
        </p:nvCxnSpPr>
        <p:spPr bwMode="auto">
          <a:xfrm>
            <a:off x="1219200" y="6477000"/>
            <a:ext cx="10160000" cy="0"/>
          </a:xfrm>
          <a:prstGeom prst="line">
            <a:avLst/>
          </a:prstGeom>
          <a:noFill/>
          <a:ln w="25400" algn="ctr">
            <a:solidFill>
              <a:srgbClr val="FFC000"/>
            </a:solidFill>
            <a:round/>
            <a:headEnd/>
            <a:tailEnd/>
          </a:ln>
        </p:spPr>
      </p:cxnSp>
      <p:sp>
        <p:nvSpPr>
          <p:cNvPr id="12" name="Footer Placeholder 11"/>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pic>
        <p:nvPicPr>
          <p:cNvPr id="2" name="Picture 1" descr="Logo&#10;&#10;Description automatically generated">
            <a:extLst>
              <a:ext uri="{FF2B5EF4-FFF2-40B4-BE49-F238E27FC236}">
                <a16:creationId xmlns:a16="http://schemas.microsoft.com/office/drawing/2014/main" id="{DA48FBC4-42AA-8EF6-35C0-73ECB13E7F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06079" y="58143"/>
            <a:ext cx="1016000" cy="762000"/>
          </a:xfrm>
          <a:prstGeom prst="rect">
            <a:avLst/>
          </a:prstGeom>
        </p:spPr>
      </p:pic>
      <p:pic>
        <p:nvPicPr>
          <p:cNvPr id="3" name="Picture 2" descr="TJAGLCS Crest">
            <a:extLst>
              <a:ext uri="{FF2B5EF4-FFF2-40B4-BE49-F238E27FC236}">
                <a16:creationId xmlns:a16="http://schemas.microsoft.com/office/drawing/2014/main" id="{44A9DF8F-D26D-3C64-6557-03ABC0EF83A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1736" y="43065"/>
            <a:ext cx="1142731" cy="8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489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ransition/>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SzPct val="110000"/>
        <a:buFont typeface="Wingdings" pitchFamily="2" charset="2"/>
        <a:buChar char="ü"/>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3300"/>
        </a:buClr>
        <a:buSzPct val="90000"/>
        <a:buFont typeface="Wingdings" pitchFamily="2" charset="2"/>
        <a:buChar char="è"/>
        <a:defRPr sz="2800" b="1">
          <a:solidFill>
            <a:srgbClr val="663300"/>
          </a:solidFill>
          <a:latin typeface="+mn-lt"/>
        </a:defRPr>
      </a:lvl2pPr>
      <a:lvl3pPr marL="1143000" indent="-228600" algn="l" rtl="0" eaLnBrk="0" fontAlgn="base" hangingPunct="0">
        <a:spcBef>
          <a:spcPct val="20000"/>
        </a:spcBef>
        <a:spcAft>
          <a:spcPct val="0"/>
        </a:spcAft>
        <a:buSzPct val="65000"/>
        <a:buFont typeface="Wingdings" pitchFamily="2" charset="2"/>
        <a:buChar char="u"/>
        <a:defRPr sz="2400" b="1">
          <a:solidFill>
            <a:srgbClr val="006600"/>
          </a:solidFill>
          <a:latin typeface="+mn-lt"/>
        </a:defRPr>
      </a:lvl3pPr>
      <a:lvl4pPr marL="1600200" indent="-228600" algn="l" rtl="0" eaLnBrk="0" fontAlgn="base" hangingPunct="0">
        <a:spcBef>
          <a:spcPct val="20000"/>
        </a:spcBef>
        <a:spcAft>
          <a:spcPct val="0"/>
        </a:spcAft>
        <a:buSzPct val="65000"/>
        <a:buFont typeface="Wingdings" pitchFamily="2" charset="2"/>
        <a:buChar char="u"/>
        <a:defRPr sz="2000" b="1">
          <a:solidFill>
            <a:srgbClr val="006600"/>
          </a:solidFill>
          <a:latin typeface="+mn-lt"/>
        </a:defRPr>
      </a:lvl4pPr>
      <a:lvl5pPr marL="2057400" indent="-228600" algn="l" rtl="0" eaLnBrk="0" fontAlgn="base" hangingPunct="0">
        <a:spcBef>
          <a:spcPct val="20000"/>
        </a:spcBef>
        <a:spcAft>
          <a:spcPct val="0"/>
        </a:spcAft>
        <a:buSzPct val="60000"/>
        <a:buFont typeface="Wingdings" pitchFamily="2" charset="2"/>
        <a:buChar char="£"/>
        <a:defRPr sz="2000" b="1">
          <a:solidFill>
            <a:srgbClr val="006600"/>
          </a:solidFill>
          <a:latin typeface="+mn-lt"/>
        </a:defRPr>
      </a:lvl5pPr>
      <a:lvl6pPr marL="2514600" indent="-228600" algn="l" rtl="0" fontAlgn="base">
        <a:spcBef>
          <a:spcPct val="20000"/>
        </a:spcBef>
        <a:spcAft>
          <a:spcPct val="0"/>
        </a:spcAft>
        <a:buSzPct val="60000"/>
        <a:buFont typeface="Wingdings" pitchFamily="2" charset="2"/>
        <a:buChar char="£"/>
        <a:defRPr sz="2000" b="1">
          <a:solidFill>
            <a:srgbClr val="006600"/>
          </a:solidFill>
          <a:latin typeface="+mn-lt"/>
        </a:defRPr>
      </a:lvl6pPr>
      <a:lvl7pPr marL="2971800" indent="-228600" algn="l" rtl="0" fontAlgn="base">
        <a:spcBef>
          <a:spcPct val="20000"/>
        </a:spcBef>
        <a:spcAft>
          <a:spcPct val="0"/>
        </a:spcAft>
        <a:buSzPct val="60000"/>
        <a:buFont typeface="Wingdings" pitchFamily="2" charset="2"/>
        <a:buChar char="£"/>
        <a:defRPr sz="2000" b="1">
          <a:solidFill>
            <a:srgbClr val="006600"/>
          </a:solidFill>
          <a:latin typeface="+mn-lt"/>
        </a:defRPr>
      </a:lvl7pPr>
      <a:lvl8pPr marL="3429000" indent="-228600" algn="l" rtl="0" fontAlgn="base">
        <a:spcBef>
          <a:spcPct val="20000"/>
        </a:spcBef>
        <a:spcAft>
          <a:spcPct val="0"/>
        </a:spcAft>
        <a:buSzPct val="60000"/>
        <a:buFont typeface="Wingdings" pitchFamily="2" charset="2"/>
        <a:buChar char="£"/>
        <a:defRPr sz="2000" b="1">
          <a:solidFill>
            <a:srgbClr val="006600"/>
          </a:solidFill>
          <a:latin typeface="+mn-lt"/>
        </a:defRPr>
      </a:lvl8pPr>
      <a:lvl9pPr marL="3886200" indent="-228600" algn="l" rtl="0" fontAlgn="base">
        <a:spcBef>
          <a:spcPct val="20000"/>
        </a:spcBef>
        <a:spcAft>
          <a:spcPct val="0"/>
        </a:spcAft>
        <a:buSzPct val="60000"/>
        <a:buFont typeface="Wingdings" pitchFamily="2" charset="2"/>
        <a:buChar char="£"/>
        <a:defRPr sz="2000" b="1">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diagramQuickStyle" Target="../diagrams/quickStyle2.xml"/><Relationship Id="rId12"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5" Type="http://schemas.openxmlformats.org/officeDocument/2006/relationships/image" Target="../media/image16.jpeg"/><Relationship Id="rId10" Type="http://schemas.openxmlformats.org/officeDocument/2006/relationships/image" Target="../media/image12.png"/><Relationship Id="rId4" Type="http://schemas.openxmlformats.org/officeDocument/2006/relationships/image" Target="../media/image11.jpeg"/><Relationship Id="rId9" Type="http://schemas.microsoft.com/office/2007/relationships/diagramDrawing" Target="../diagrams/drawing2.xml"/><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4.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2" Type="http://schemas.openxmlformats.org/officeDocument/2006/relationships/hyperlink" Target="mailto:TJAGLCS-training@army.mi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199" y="1450969"/>
            <a:ext cx="9144000" cy="430887"/>
          </a:xfrm>
        </p:spPr>
        <p:txBody>
          <a:bodyPr/>
          <a:lstStyle/>
          <a:p>
            <a:r>
              <a:rPr lang="en-US" sz="2800" dirty="0"/>
              <a:t>TJAGLCS Training Package</a:t>
            </a:r>
            <a:endParaRPr lang="en-US" sz="2200" dirty="0"/>
          </a:p>
        </p:txBody>
      </p:sp>
      <p:sp>
        <p:nvSpPr>
          <p:cNvPr id="3" name="Subtitle 2"/>
          <p:cNvSpPr>
            <a:spLocks noGrp="1"/>
          </p:cNvSpPr>
          <p:nvPr>
            <p:ph type="subTitle" idx="1"/>
          </p:nvPr>
        </p:nvSpPr>
        <p:spPr>
          <a:xfrm>
            <a:off x="2249261" y="4517023"/>
            <a:ext cx="7083879" cy="1752600"/>
          </a:xfrm>
        </p:spPr>
        <p:txBody>
          <a:bodyPr/>
          <a:lstStyle/>
          <a:p>
            <a:r>
              <a:rPr lang="en-US" dirty="0"/>
              <a:t>Nonjudicial Punishment and Article 15s</a:t>
            </a:r>
          </a:p>
          <a:p>
            <a:pPr>
              <a:tabLst>
                <a:tab pos="4572000" algn="l"/>
              </a:tabLst>
            </a:pPr>
            <a:r>
              <a:rPr lang="en-US" sz="2200" dirty="0"/>
              <a:t>November 2024</a:t>
            </a:r>
          </a:p>
        </p:txBody>
      </p:sp>
      <p:sp>
        <p:nvSpPr>
          <p:cNvPr id="5" name="AutoShape 2" descr="United States Army Judge Advocate General's Corps - Wikipedia">
            <a:extLst>
              <a:ext uri="{FF2B5EF4-FFF2-40B4-BE49-F238E27FC236}">
                <a16:creationId xmlns:a16="http://schemas.microsoft.com/office/drawing/2014/main" id="{5DFA56DA-FA36-3EF7-1620-4DF81811940D}"/>
              </a:ext>
            </a:extLst>
          </p:cNvPr>
          <p:cNvSpPr>
            <a:spLocks noChangeAspect="1" noChangeArrowheads="1"/>
          </p:cNvSpPr>
          <p:nvPr/>
        </p:nvSpPr>
        <p:spPr bwMode="auto">
          <a:xfrm>
            <a:off x="4114800" y="1464677"/>
            <a:ext cx="3352800" cy="335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latin typeface="Arial" charset="0"/>
              <a:cs typeface="Arial" charset="0"/>
            </a:endParaRPr>
          </a:p>
        </p:txBody>
      </p:sp>
      <p:pic>
        <p:nvPicPr>
          <p:cNvPr id="4" name="Picture 2" descr="TJAGLCS Crest">
            <a:extLst>
              <a:ext uri="{FF2B5EF4-FFF2-40B4-BE49-F238E27FC236}">
                <a16:creationId xmlns:a16="http://schemas.microsoft.com/office/drawing/2014/main" id="{78F77D0C-2E3E-36F7-6CD8-EE256C27FA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150477"/>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278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E793-7E70-EAE5-C107-9B71F8FB0CF9}"/>
              </a:ext>
            </a:extLst>
          </p:cNvPr>
          <p:cNvSpPr>
            <a:spLocks noGrp="1"/>
          </p:cNvSpPr>
          <p:nvPr>
            <p:ph type="title"/>
          </p:nvPr>
        </p:nvSpPr>
        <p:spPr/>
        <p:txBody>
          <a:bodyPr/>
          <a:lstStyle/>
          <a:p>
            <a:r>
              <a:rPr lang="en-US" dirty="0"/>
              <a:t>Office of the Special Trial Counsel </a:t>
            </a:r>
          </a:p>
        </p:txBody>
      </p:sp>
      <p:pic>
        <p:nvPicPr>
          <p:cNvPr id="4" name="Picture 3">
            <a:extLst>
              <a:ext uri="{FF2B5EF4-FFF2-40B4-BE49-F238E27FC236}">
                <a16:creationId xmlns:a16="http://schemas.microsoft.com/office/drawing/2014/main" id="{19C62625-4090-7158-20D0-CE9DDE38413F}"/>
              </a:ext>
            </a:extLst>
          </p:cNvPr>
          <p:cNvPicPr>
            <a:picLocks noChangeAspect="1"/>
          </p:cNvPicPr>
          <p:nvPr/>
        </p:nvPicPr>
        <p:blipFill>
          <a:blip r:embed="rId3"/>
          <a:stretch>
            <a:fillRect/>
          </a:stretch>
        </p:blipFill>
        <p:spPr>
          <a:xfrm>
            <a:off x="304800" y="1066800"/>
            <a:ext cx="11140440" cy="5468118"/>
          </a:xfrm>
          <a:prstGeom prst="rect">
            <a:avLst/>
          </a:prstGeom>
        </p:spPr>
      </p:pic>
      <p:sp>
        <p:nvSpPr>
          <p:cNvPr id="6" name="Oval 5">
            <a:extLst>
              <a:ext uri="{FF2B5EF4-FFF2-40B4-BE49-F238E27FC236}">
                <a16:creationId xmlns:a16="http://schemas.microsoft.com/office/drawing/2014/main" id="{BB25DAB5-5322-1228-68A0-E73CDE40732E}"/>
              </a:ext>
            </a:extLst>
          </p:cNvPr>
          <p:cNvSpPr/>
          <p:nvPr/>
        </p:nvSpPr>
        <p:spPr>
          <a:xfrm>
            <a:off x="4114800" y="1905000"/>
            <a:ext cx="12954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91480DBE-4DBF-CFC8-6FAB-64A8A471D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914" y="0"/>
            <a:ext cx="10086273" cy="1155560"/>
          </a:xfrm>
          <a:prstGeom prst="rect">
            <a:avLst/>
          </a:prstGeom>
        </p:spPr>
      </p:pic>
      <p:sp>
        <p:nvSpPr>
          <p:cNvPr id="12" name="Rectangle 11">
            <a:extLst>
              <a:ext uri="{FF2B5EF4-FFF2-40B4-BE49-F238E27FC236}">
                <a16:creationId xmlns:a16="http://schemas.microsoft.com/office/drawing/2014/main" id="{F6405E20-D1AC-3391-4E84-DFDC9E5F2BB5}"/>
              </a:ext>
            </a:extLst>
          </p:cNvPr>
          <p:cNvSpPr/>
          <p:nvPr/>
        </p:nvSpPr>
        <p:spPr>
          <a:xfrm>
            <a:off x="4114800" y="3915488"/>
            <a:ext cx="7330440" cy="777091"/>
          </a:xfrm>
          <a:prstGeom prst="rect">
            <a:avLst/>
          </a:prstGeom>
          <a:solidFill>
            <a:srgbClr val="FF0000">
              <a:alpha val="40000"/>
            </a:srgbClr>
          </a:solidFill>
          <a:ln>
            <a:solidFill>
              <a:srgbClr val="FF0000">
                <a:alpha val="3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5D6AED5F-CC3C-D804-AB34-2BCE4CD0DD30}"/>
              </a:ext>
            </a:extLst>
          </p:cNvPr>
          <p:cNvSpPr/>
          <p:nvPr/>
        </p:nvSpPr>
        <p:spPr>
          <a:xfrm>
            <a:off x="11053187" y="4692579"/>
            <a:ext cx="529213" cy="1098621"/>
          </a:xfrm>
          <a:prstGeom prst="upArrow">
            <a:avLst/>
          </a:prstGeom>
          <a:solidFill>
            <a:srgbClr val="FF0000">
              <a:alpha val="40000"/>
            </a:srgbClr>
          </a:solidFill>
          <a:ln>
            <a:solidFill>
              <a:srgbClr val="FF0000">
                <a:alpha val="3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B16F4C-0FF6-0939-5372-21267EE6EABC}"/>
              </a:ext>
            </a:extLst>
          </p:cNvPr>
          <p:cNvSpPr txBox="1"/>
          <p:nvPr/>
        </p:nvSpPr>
        <p:spPr>
          <a:xfrm>
            <a:off x="462280" y="5791200"/>
            <a:ext cx="10891520" cy="830997"/>
          </a:xfrm>
          <a:prstGeom prst="rect">
            <a:avLst/>
          </a:prstGeom>
          <a:solidFill>
            <a:schemeClr val="tx1"/>
          </a:solidFill>
        </p:spPr>
        <p:txBody>
          <a:bodyPr wrap="square" rtlCol="0">
            <a:spAutoFit/>
          </a:bodyPr>
          <a:lstStyle/>
          <a:p>
            <a:r>
              <a:rPr lang="en-US" sz="2400" baseline="0" dirty="0">
                <a:solidFill>
                  <a:srgbClr val="000000"/>
                </a:solidFill>
              </a:rPr>
              <a:t>Everything in red is off the table for the command after deferral. Article 15s and SCM are available to commanders WITH OSTC coordination.   </a:t>
            </a:r>
          </a:p>
        </p:txBody>
      </p:sp>
    </p:spTree>
    <p:extLst>
      <p:ext uri="{BB962C8B-B14F-4D97-AF65-F5344CB8AC3E}">
        <p14:creationId xmlns:p14="http://schemas.microsoft.com/office/powerpoint/2010/main" val="7487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Non-Judicial Punishment Burden of Proof</a:t>
            </a:r>
          </a:p>
        </p:txBody>
      </p:sp>
      <p:cxnSp>
        <p:nvCxnSpPr>
          <p:cNvPr id="8" name="Straight Arrow Connector 7">
            <a:extLst>
              <a:ext uri="{FF2B5EF4-FFF2-40B4-BE49-F238E27FC236}">
                <a16:creationId xmlns:a16="http://schemas.microsoft.com/office/drawing/2014/main" id="{8E5BF876-20E6-90AA-708E-5D50A4514129}"/>
              </a:ext>
            </a:extLst>
          </p:cNvPr>
          <p:cNvCxnSpPr>
            <a:cxnSpLocks/>
          </p:cNvCxnSpPr>
          <p:nvPr/>
        </p:nvCxnSpPr>
        <p:spPr>
          <a:xfrm>
            <a:off x="609600" y="3634583"/>
            <a:ext cx="10972800" cy="0"/>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C8216E-963A-F8ED-D863-2CA608B851FB}"/>
              </a:ext>
            </a:extLst>
          </p:cNvPr>
          <p:cNvCxnSpPr>
            <a:cxnSpLocks/>
          </p:cNvCxnSpPr>
          <p:nvPr/>
        </p:nvCxnSpPr>
        <p:spPr>
          <a:xfrm>
            <a:off x="5731727" y="2921620"/>
            <a:ext cx="0" cy="144965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9FC05A-9337-C16D-8389-70C25C7BDC2F}"/>
              </a:ext>
            </a:extLst>
          </p:cNvPr>
          <p:cNvSpPr txBox="1"/>
          <p:nvPr/>
        </p:nvSpPr>
        <p:spPr>
          <a:xfrm>
            <a:off x="3986562" y="4347547"/>
            <a:ext cx="3490330" cy="584775"/>
          </a:xfrm>
          <a:prstGeom prst="rect">
            <a:avLst/>
          </a:prstGeom>
          <a:noFill/>
        </p:spPr>
        <p:txBody>
          <a:bodyPr wrap="square" rtlCol="0">
            <a:spAutoFit/>
          </a:bodyPr>
          <a:lstStyle/>
          <a:p>
            <a:pPr algn="ctr"/>
            <a:r>
              <a:rPr lang="en-US" sz="3200" baseline="0" dirty="0">
                <a:solidFill>
                  <a:srgbClr val="FFFF00"/>
                </a:solidFill>
              </a:rPr>
              <a:t>29 July 2023 </a:t>
            </a:r>
          </a:p>
        </p:txBody>
      </p:sp>
      <p:sp>
        <p:nvSpPr>
          <p:cNvPr id="20" name="TextBox 19">
            <a:extLst>
              <a:ext uri="{FF2B5EF4-FFF2-40B4-BE49-F238E27FC236}">
                <a16:creationId xmlns:a16="http://schemas.microsoft.com/office/drawing/2014/main" id="{F0CA6AA7-761E-E186-BD48-C713E40DD710}"/>
              </a:ext>
            </a:extLst>
          </p:cNvPr>
          <p:cNvSpPr txBox="1"/>
          <p:nvPr/>
        </p:nvSpPr>
        <p:spPr>
          <a:xfrm>
            <a:off x="609600" y="2506121"/>
            <a:ext cx="3490330" cy="1077218"/>
          </a:xfrm>
          <a:prstGeom prst="rect">
            <a:avLst/>
          </a:prstGeom>
          <a:noFill/>
        </p:spPr>
        <p:txBody>
          <a:bodyPr wrap="square" rtlCol="0">
            <a:spAutoFit/>
          </a:bodyPr>
          <a:lstStyle/>
          <a:p>
            <a:pPr algn="ctr"/>
            <a:r>
              <a:rPr lang="en-US" sz="3200" baseline="0" dirty="0">
                <a:solidFill>
                  <a:srgbClr val="FFFF00"/>
                </a:solidFill>
              </a:rPr>
              <a:t>BEFORE</a:t>
            </a:r>
            <a:r>
              <a:rPr lang="en-US" sz="3200" dirty="0">
                <a:solidFill>
                  <a:srgbClr val="FFFF00"/>
                </a:solidFill>
              </a:rPr>
              <a:t> THE EO</a:t>
            </a:r>
            <a:r>
              <a:rPr lang="en-US" sz="3200" baseline="0" dirty="0">
                <a:solidFill>
                  <a:srgbClr val="FFFF00"/>
                </a:solidFill>
              </a:rPr>
              <a:t> </a:t>
            </a:r>
          </a:p>
          <a:p>
            <a:pPr algn="ctr"/>
            <a:r>
              <a:rPr lang="en-US" sz="3200" dirty="0">
                <a:solidFill>
                  <a:srgbClr val="FFFF00"/>
                </a:solidFill>
              </a:rPr>
              <a:t>BARD</a:t>
            </a:r>
            <a:endParaRPr lang="en-US" sz="3200" baseline="0" dirty="0">
              <a:solidFill>
                <a:srgbClr val="FFFF00"/>
              </a:solidFill>
            </a:endParaRPr>
          </a:p>
        </p:txBody>
      </p:sp>
      <p:sp>
        <p:nvSpPr>
          <p:cNvPr id="21" name="TextBox 20">
            <a:extLst>
              <a:ext uri="{FF2B5EF4-FFF2-40B4-BE49-F238E27FC236}">
                <a16:creationId xmlns:a16="http://schemas.microsoft.com/office/drawing/2014/main" id="{4B1EBDED-C578-CCDE-93AF-BA86BF34A27F}"/>
              </a:ext>
            </a:extLst>
          </p:cNvPr>
          <p:cNvSpPr txBox="1"/>
          <p:nvPr/>
        </p:nvSpPr>
        <p:spPr>
          <a:xfrm>
            <a:off x="8092070" y="2506121"/>
            <a:ext cx="3490330" cy="1077218"/>
          </a:xfrm>
          <a:prstGeom prst="rect">
            <a:avLst/>
          </a:prstGeom>
          <a:noFill/>
        </p:spPr>
        <p:txBody>
          <a:bodyPr wrap="square" rtlCol="0">
            <a:spAutoFit/>
          </a:bodyPr>
          <a:lstStyle/>
          <a:p>
            <a:pPr algn="ctr"/>
            <a:r>
              <a:rPr lang="en-US" sz="3200" dirty="0">
                <a:solidFill>
                  <a:srgbClr val="FFFF00"/>
                </a:solidFill>
              </a:rPr>
              <a:t>AFTER THE EO</a:t>
            </a:r>
            <a:r>
              <a:rPr lang="en-US" sz="3200" baseline="0" dirty="0">
                <a:solidFill>
                  <a:srgbClr val="FFFF00"/>
                </a:solidFill>
              </a:rPr>
              <a:t> </a:t>
            </a:r>
          </a:p>
          <a:p>
            <a:pPr algn="ctr"/>
            <a:r>
              <a:rPr lang="en-US" sz="3200" dirty="0">
                <a:solidFill>
                  <a:srgbClr val="FFFF00"/>
                </a:solidFill>
              </a:rPr>
              <a:t>PREPONDERANCE</a:t>
            </a:r>
            <a:endParaRPr lang="en-US" sz="3200" baseline="0" dirty="0">
              <a:solidFill>
                <a:srgbClr val="FFFF00"/>
              </a:solidFill>
            </a:endParaRPr>
          </a:p>
        </p:txBody>
      </p:sp>
      <p:sp>
        <p:nvSpPr>
          <p:cNvPr id="22" name="TextBox 21">
            <a:extLst>
              <a:ext uri="{FF2B5EF4-FFF2-40B4-BE49-F238E27FC236}">
                <a16:creationId xmlns:a16="http://schemas.microsoft.com/office/drawing/2014/main" id="{2D2F6CCD-CB23-99CF-C51F-DAD45F7965A4}"/>
              </a:ext>
            </a:extLst>
          </p:cNvPr>
          <p:cNvSpPr txBox="1"/>
          <p:nvPr/>
        </p:nvSpPr>
        <p:spPr>
          <a:xfrm>
            <a:off x="3986562" y="1280171"/>
            <a:ext cx="3490330" cy="1569660"/>
          </a:xfrm>
          <a:prstGeom prst="rect">
            <a:avLst/>
          </a:prstGeom>
          <a:noFill/>
        </p:spPr>
        <p:txBody>
          <a:bodyPr wrap="square" rtlCol="0">
            <a:spAutoFit/>
          </a:bodyPr>
          <a:lstStyle/>
          <a:p>
            <a:pPr algn="ctr"/>
            <a:r>
              <a:rPr lang="en-US" sz="3200" dirty="0">
                <a:solidFill>
                  <a:srgbClr val="FFFF00"/>
                </a:solidFill>
              </a:rPr>
              <a:t>ONE OFFENSE PRIOR TO EO</a:t>
            </a:r>
            <a:endParaRPr lang="en-US" sz="3200" baseline="0" dirty="0">
              <a:solidFill>
                <a:srgbClr val="FFFF00"/>
              </a:solidFill>
            </a:endParaRPr>
          </a:p>
          <a:p>
            <a:pPr algn="ctr"/>
            <a:r>
              <a:rPr lang="en-US" sz="3200" dirty="0">
                <a:solidFill>
                  <a:srgbClr val="FFFF00"/>
                </a:solidFill>
              </a:rPr>
              <a:t>BARD</a:t>
            </a:r>
            <a:endParaRPr lang="en-US" sz="3200" baseline="0" dirty="0">
              <a:solidFill>
                <a:srgbClr val="FFFF00"/>
              </a:solidFill>
            </a:endParaRPr>
          </a:p>
        </p:txBody>
      </p:sp>
      <p:cxnSp>
        <p:nvCxnSpPr>
          <p:cNvPr id="25" name="Straight Arrow Connector 24">
            <a:extLst>
              <a:ext uri="{FF2B5EF4-FFF2-40B4-BE49-F238E27FC236}">
                <a16:creationId xmlns:a16="http://schemas.microsoft.com/office/drawing/2014/main" id="{27B2D31C-20F6-1ADD-8E97-40FC4B000980}"/>
              </a:ext>
            </a:extLst>
          </p:cNvPr>
          <p:cNvCxnSpPr>
            <a:cxnSpLocks/>
          </p:cNvCxnSpPr>
          <p:nvPr/>
        </p:nvCxnSpPr>
        <p:spPr>
          <a:xfrm>
            <a:off x="9805641" y="3533247"/>
            <a:ext cx="0" cy="16286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F38BB0E-903B-2F30-7C09-1A5199220A53}"/>
              </a:ext>
            </a:extLst>
          </p:cNvPr>
          <p:cNvSpPr txBox="1"/>
          <p:nvPr/>
        </p:nvSpPr>
        <p:spPr>
          <a:xfrm>
            <a:off x="8060476" y="5161847"/>
            <a:ext cx="3490330" cy="1077218"/>
          </a:xfrm>
          <a:prstGeom prst="rect">
            <a:avLst/>
          </a:prstGeom>
          <a:noFill/>
        </p:spPr>
        <p:txBody>
          <a:bodyPr wrap="square" rtlCol="0">
            <a:spAutoFit/>
          </a:bodyPr>
          <a:lstStyle/>
          <a:p>
            <a:pPr algn="ctr"/>
            <a:r>
              <a:rPr lang="en-US" sz="3200" dirty="0">
                <a:solidFill>
                  <a:srgbClr val="FFFF00"/>
                </a:solidFill>
              </a:rPr>
              <a:t>TURNDOWN</a:t>
            </a:r>
            <a:r>
              <a:rPr lang="en-US" sz="3200" baseline="0" dirty="0">
                <a:solidFill>
                  <a:srgbClr val="FFFF00"/>
                </a:solidFill>
              </a:rPr>
              <a:t> </a:t>
            </a:r>
            <a:endParaRPr lang="en-US" sz="3200" dirty="0">
              <a:solidFill>
                <a:srgbClr val="FFFF00"/>
              </a:solidFill>
            </a:endParaRPr>
          </a:p>
          <a:p>
            <a:pPr algn="ctr"/>
            <a:r>
              <a:rPr lang="en-US" sz="3200" baseline="0" dirty="0">
                <a:solidFill>
                  <a:srgbClr val="FFFF00"/>
                </a:solidFill>
              </a:rPr>
              <a:t>CM</a:t>
            </a:r>
            <a:r>
              <a:rPr lang="en-US" sz="3200" dirty="0">
                <a:solidFill>
                  <a:srgbClr val="FFFF00"/>
                </a:solidFill>
              </a:rPr>
              <a:t> - BARD</a:t>
            </a:r>
            <a:endParaRPr lang="en-US" sz="3200" baseline="0" dirty="0">
              <a:solidFill>
                <a:srgbClr val="FFFF00"/>
              </a:solidFill>
            </a:endParaRPr>
          </a:p>
        </p:txBody>
      </p:sp>
      <p:sp>
        <p:nvSpPr>
          <p:cNvPr id="3" name="TextBox 2">
            <a:extLst>
              <a:ext uri="{FF2B5EF4-FFF2-40B4-BE49-F238E27FC236}">
                <a16:creationId xmlns:a16="http://schemas.microsoft.com/office/drawing/2014/main" id="{C709755F-4D35-2648-AC3C-48F4FB5A56DE}"/>
              </a:ext>
            </a:extLst>
          </p:cNvPr>
          <p:cNvSpPr txBox="1"/>
          <p:nvPr/>
        </p:nvSpPr>
        <p:spPr>
          <a:xfrm>
            <a:off x="0" y="4802313"/>
            <a:ext cx="8877558" cy="1938992"/>
          </a:xfrm>
          <a:prstGeom prst="rect">
            <a:avLst/>
          </a:prstGeom>
          <a:noFill/>
        </p:spPr>
        <p:txBody>
          <a:bodyPr wrap="none" rtlCol="0">
            <a:spAutoFit/>
          </a:bodyPr>
          <a:lstStyle/>
          <a:p>
            <a:r>
              <a:rPr lang="en-US" sz="2400" baseline="0" dirty="0"/>
              <a:t>While  the burden of proof (if all offenses occurred after 29 July 2023)</a:t>
            </a:r>
          </a:p>
          <a:p>
            <a:r>
              <a:rPr lang="en-US" sz="2400" baseline="0" dirty="0"/>
              <a:t>has changed to preponderance of the evidence, judge advocates </a:t>
            </a:r>
          </a:p>
          <a:p>
            <a:r>
              <a:rPr lang="en-US" sz="2400" dirty="0"/>
              <a:t>should still check packets for a beyond a reasonable doubt standard </a:t>
            </a:r>
          </a:p>
          <a:p>
            <a:r>
              <a:rPr lang="en-US" sz="2400" dirty="0"/>
              <a:t>in order to avoid issues should a Soldier opt to exercise their right to </a:t>
            </a:r>
          </a:p>
          <a:p>
            <a:r>
              <a:rPr lang="en-US" sz="2400" dirty="0"/>
              <a:t>trial by court-martial.</a:t>
            </a:r>
            <a:endParaRPr lang="en-US" sz="2400" baseline="0" dirty="0"/>
          </a:p>
        </p:txBody>
      </p:sp>
    </p:spTree>
    <p:extLst>
      <p:ext uri="{BB962C8B-B14F-4D97-AF65-F5344CB8AC3E}">
        <p14:creationId xmlns:p14="http://schemas.microsoft.com/office/powerpoint/2010/main" val="203363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a:t>
            </a:r>
          </a:p>
        </p:txBody>
      </p:sp>
      <p:sp>
        <p:nvSpPr>
          <p:cNvPr id="3" name="Content Placeholder 2"/>
          <p:cNvSpPr>
            <a:spLocks noGrp="1"/>
          </p:cNvSpPr>
          <p:nvPr>
            <p:ph idx="1"/>
          </p:nvPr>
        </p:nvSpPr>
        <p:spPr>
          <a:xfrm>
            <a:off x="167640" y="753633"/>
            <a:ext cx="11917680" cy="5042647"/>
          </a:xfrm>
        </p:spPr>
        <p:txBody>
          <a:bodyPr>
            <a:normAutofit fontScale="25000" lnSpcReduction="20000"/>
          </a:bodyPr>
          <a:lstStyle/>
          <a:p>
            <a:pPr lvl="0"/>
            <a:endParaRPr lang="en-US" sz="6700" dirty="0">
              <a:solidFill>
                <a:prstClr val="white"/>
              </a:solidFill>
            </a:endParaRPr>
          </a:p>
          <a:p>
            <a:pPr lvl="0"/>
            <a:r>
              <a:rPr lang="en-US" sz="12800" dirty="0">
                <a:solidFill>
                  <a:prstClr val="white"/>
                </a:solidFill>
              </a:rPr>
              <a:t>Check for local withholding policies!</a:t>
            </a:r>
          </a:p>
          <a:p>
            <a:pPr lvl="1"/>
            <a:r>
              <a:rPr lang="en-US" sz="12800" dirty="0">
                <a:solidFill>
                  <a:prstClr val="white"/>
                </a:solidFill>
              </a:rPr>
              <a:t>Reserve Component Officer withholding – AR 27-10, para. 20-6</a:t>
            </a:r>
          </a:p>
          <a:p>
            <a:pPr lvl="2"/>
            <a:r>
              <a:rPr lang="en-US" sz="12400" dirty="0">
                <a:solidFill>
                  <a:prstClr val="white"/>
                </a:solidFill>
              </a:rPr>
              <a:t>Officers in the Reserves will be processed as GO Article 15s</a:t>
            </a:r>
          </a:p>
          <a:p>
            <a:pPr lvl="1"/>
            <a:r>
              <a:rPr lang="en-US" sz="12800" dirty="0">
                <a:solidFill>
                  <a:prstClr val="white"/>
                </a:solidFill>
              </a:rPr>
              <a:t>Senior Leader</a:t>
            </a:r>
          </a:p>
          <a:p>
            <a:pPr lvl="1"/>
            <a:r>
              <a:rPr lang="en-US" sz="12800" dirty="0">
                <a:solidFill>
                  <a:prstClr val="white"/>
                </a:solidFill>
              </a:rPr>
              <a:t>Specific withholding by offense type (e.g. drug distribution)</a:t>
            </a:r>
          </a:p>
          <a:p>
            <a:pPr lvl="1"/>
            <a:r>
              <a:rPr lang="en-US" sz="12800" dirty="0">
                <a:solidFill>
                  <a:prstClr val="white"/>
                </a:solidFill>
              </a:rPr>
              <a:t>Can request delegation from superior commander</a:t>
            </a:r>
          </a:p>
          <a:p>
            <a:pPr lvl="1"/>
            <a:endParaRPr lang="en-US" sz="12800" dirty="0">
              <a:solidFill>
                <a:prstClr val="white"/>
              </a:solidFill>
            </a:endParaRPr>
          </a:p>
          <a:p>
            <a:pPr lvl="0"/>
            <a:r>
              <a:rPr lang="en-US" sz="12800" dirty="0">
                <a:solidFill>
                  <a:prstClr val="white"/>
                </a:solidFill>
              </a:rPr>
              <a:t>Commanders</a:t>
            </a:r>
          </a:p>
          <a:p>
            <a:pPr lvl="1"/>
            <a:r>
              <a:rPr lang="en-US" sz="12800" dirty="0">
                <a:solidFill>
                  <a:prstClr val="white"/>
                </a:solidFill>
              </a:rPr>
              <a:t>Soldiers assigned to the organization or attached for “disciplinary purposes”. When in doubt, read the Soldier’s orders.</a:t>
            </a:r>
          </a:p>
          <a:p>
            <a:pPr lvl="1"/>
            <a:r>
              <a:rPr lang="en-US" sz="12800" dirty="0">
                <a:solidFill>
                  <a:prstClr val="white"/>
                </a:solidFill>
              </a:rPr>
              <a:t>Beware of assumption of command orders-have a plan!</a:t>
            </a:r>
          </a:p>
          <a:p>
            <a:pPr lvl="1"/>
            <a:endParaRPr lang="en-US" sz="12800" dirty="0">
              <a:solidFill>
                <a:prstClr val="white"/>
              </a:solidFill>
            </a:endParaRPr>
          </a:p>
          <a:p>
            <a:pPr marL="457200" lvl="1" indent="0">
              <a:buNone/>
            </a:pPr>
            <a:r>
              <a:rPr lang="en-US" dirty="0"/>
              <a:t> </a:t>
            </a:r>
          </a:p>
          <a:p>
            <a:pPr marL="457200" lvl="1" indent="0">
              <a:buNone/>
            </a:pPr>
            <a:endParaRPr lang="en-US" dirty="0"/>
          </a:p>
          <a:p>
            <a:pPr marL="457200" lvl="1" indent="0">
              <a:buNone/>
            </a:pPr>
            <a:r>
              <a:rPr lang="en-US" dirty="0"/>
              <a:t>       						</a:t>
            </a:r>
          </a:p>
          <a:p>
            <a:pPr marL="457200" lvl="1" indent="0">
              <a:buNone/>
            </a:pPr>
            <a:endParaRPr lang="en-US" dirty="0"/>
          </a:p>
          <a:p>
            <a:pPr marL="457200" lvl="1" indent="0">
              <a:buNone/>
            </a:pPr>
            <a:r>
              <a:rPr lang="en-US" dirty="0"/>
              <a:t>							</a:t>
            </a:r>
            <a:endParaRPr lang="en-US" dirty="0">
              <a:solidFill>
                <a:prstClr val="white"/>
              </a:solidFill>
            </a:endParaRPr>
          </a:p>
        </p:txBody>
      </p:sp>
      <p:sp>
        <p:nvSpPr>
          <p:cNvPr id="5" name="Title 1"/>
          <p:cNvSpPr txBox="1">
            <a:spLocks/>
          </p:cNvSpPr>
          <p:nvPr/>
        </p:nvSpPr>
        <p:spPr>
          <a:xfrm>
            <a:off x="8991600" y="6177280"/>
            <a:ext cx="3093720" cy="5283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baseline="0">
                <a:solidFill>
                  <a:schemeClr val="tx1"/>
                </a:solidFill>
                <a:latin typeface="+mj-lt"/>
                <a:ea typeface="+mj-ea"/>
                <a:cs typeface="+mj-cs"/>
              </a:defRPr>
            </a:lvl1pPr>
          </a:lstStyle>
          <a:p>
            <a:r>
              <a:rPr lang="en-US" sz="2000" dirty="0"/>
              <a:t>AR 27-10, para. 3-8</a:t>
            </a:r>
          </a:p>
        </p:txBody>
      </p:sp>
    </p:spTree>
    <p:extLst>
      <p:ext uri="{BB962C8B-B14F-4D97-AF65-F5344CB8AC3E}">
        <p14:creationId xmlns:p14="http://schemas.microsoft.com/office/powerpoint/2010/main" val="418182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Limitations</a:t>
            </a:r>
          </a:p>
        </p:txBody>
      </p:sp>
      <p:sp>
        <p:nvSpPr>
          <p:cNvPr id="3" name="Content Placeholder 2"/>
          <p:cNvSpPr>
            <a:spLocks noGrp="1"/>
          </p:cNvSpPr>
          <p:nvPr>
            <p:ph idx="1"/>
          </p:nvPr>
        </p:nvSpPr>
        <p:spPr/>
        <p:txBody>
          <a:bodyPr/>
          <a:lstStyle/>
          <a:p>
            <a:r>
              <a:rPr lang="en-US" dirty="0"/>
              <a:t>Statute of Limitations- 2 years</a:t>
            </a:r>
          </a:p>
          <a:p>
            <a:pPr lvl="1"/>
            <a:r>
              <a:rPr lang="en-US" dirty="0">
                <a:solidFill>
                  <a:srgbClr val="FF0000"/>
                </a:solidFill>
              </a:rPr>
              <a:t> See updated MCM, Part V, para. 1f.(4) incorporating Article 43(c)&amp;(d)</a:t>
            </a:r>
          </a:p>
          <a:p>
            <a:r>
              <a:rPr lang="en-US" dirty="0"/>
              <a:t>No Double Jeopardy (can still Court-Martial)</a:t>
            </a:r>
          </a:p>
          <a:p>
            <a:r>
              <a:rPr lang="en-US" dirty="0"/>
              <a:t>Offenses being prosecuted by civilian authorities (e.g. DUI/DWI or domestic violence)</a:t>
            </a:r>
          </a:p>
          <a:p>
            <a:pPr lvl="1"/>
            <a:r>
              <a:rPr lang="en-US" dirty="0"/>
              <a:t>GCMCA can authorize IAW the procedures in Chapter 4</a:t>
            </a:r>
          </a:p>
          <a:p>
            <a:r>
              <a:rPr lang="en-US" dirty="0"/>
              <a:t>UCI applies to Article 15s</a:t>
            </a:r>
          </a:p>
          <a:p>
            <a:endParaRPr lang="en-US" dirty="0"/>
          </a:p>
        </p:txBody>
      </p:sp>
      <p:sp>
        <p:nvSpPr>
          <p:cNvPr id="4" name="TextBox 3"/>
          <p:cNvSpPr txBox="1"/>
          <p:nvPr/>
        </p:nvSpPr>
        <p:spPr>
          <a:xfrm>
            <a:off x="8822674" y="5649110"/>
            <a:ext cx="3271469" cy="954107"/>
          </a:xfrm>
          <a:prstGeom prst="rect">
            <a:avLst/>
          </a:prstGeom>
          <a:noFill/>
        </p:spPr>
        <p:txBody>
          <a:bodyPr wrap="square" rtlCol="0">
            <a:spAutoFit/>
          </a:bodyPr>
          <a:lstStyle/>
          <a:p>
            <a:r>
              <a:rPr lang="en-US" sz="2800" dirty="0"/>
              <a:t>AR 27-10, para. 4-3 MCM, Part V, para. 1</a:t>
            </a:r>
          </a:p>
        </p:txBody>
      </p:sp>
    </p:spTree>
    <p:extLst>
      <p:ext uri="{BB962C8B-B14F-4D97-AF65-F5344CB8AC3E}">
        <p14:creationId xmlns:p14="http://schemas.microsoft.com/office/powerpoint/2010/main" val="185306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picture containing text, fabric&#10;&#10;Description automatically generated">
            <a:extLst>
              <a:ext uri="{FF2B5EF4-FFF2-40B4-BE49-F238E27FC236}">
                <a16:creationId xmlns:a16="http://schemas.microsoft.com/office/drawing/2014/main" id="{B996EBDC-1657-9336-5CC5-B569CB805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731" y="328253"/>
            <a:ext cx="787537" cy="729056"/>
          </a:xfrm>
          <a:prstGeom prst="rect">
            <a:avLst/>
          </a:prstGeom>
        </p:spPr>
      </p:pic>
      <p:pic>
        <p:nvPicPr>
          <p:cNvPr id="7" name="Picture 6" descr="Logo, icon&#10;&#10;Description automatically generated">
            <a:extLst>
              <a:ext uri="{FF2B5EF4-FFF2-40B4-BE49-F238E27FC236}">
                <a16:creationId xmlns:a16="http://schemas.microsoft.com/office/drawing/2014/main" id="{C599738C-EA7E-597F-0EA2-D83728688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478" y="1826555"/>
            <a:ext cx="729127" cy="1126673"/>
          </a:xfrm>
          <a:prstGeom prst="rect">
            <a:avLst/>
          </a:prstGeom>
        </p:spPr>
      </p:pic>
      <p:sp>
        <p:nvSpPr>
          <p:cNvPr id="2" name="Title 1"/>
          <p:cNvSpPr>
            <a:spLocks noGrp="1"/>
          </p:cNvSpPr>
          <p:nvPr>
            <p:ph type="title"/>
          </p:nvPr>
        </p:nvSpPr>
        <p:spPr>
          <a:xfrm>
            <a:off x="881743" y="212271"/>
            <a:ext cx="10189027" cy="1126672"/>
          </a:xfrm>
        </p:spPr>
        <p:txBody>
          <a:bodyPr>
            <a:normAutofit/>
          </a:bodyPr>
          <a:lstStyle/>
          <a:p>
            <a:r>
              <a:rPr lang="en-US" dirty="0"/>
              <a:t>Procedure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445541720"/>
              </p:ext>
            </p:extLst>
          </p:nvPr>
        </p:nvGraphicFramePr>
        <p:xfrm>
          <a:off x="580198" y="2786512"/>
          <a:ext cx="11212286"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Content Placeholder 4"/>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3879124" y="1961905"/>
            <a:ext cx="1537588" cy="1736825"/>
          </a:xfrm>
        </p:spPr>
      </p:pic>
      <p:pic>
        <p:nvPicPr>
          <p:cNvPr id="1026" name="Picture 2" descr="Amazon.com: US Army Rank 1SG First Sergeant Sticker (ssi logo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3338" y="2620724"/>
            <a:ext cx="729127" cy="1126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tion Embroidery 2x2 Sewn on Army Rank-COL - Colonel (Scorpion OCP)"/>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040" t="29245" b="22809"/>
          <a:stretch/>
        </p:blipFill>
        <p:spPr bwMode="auto">
          <a:xfrm>
            <a:off x="10361421" y="1948909"/>
            <a:ext cx="1505272" cy="9477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l="5052" t="12124" r="3408"/>
          <a:stretch/>
        </p:blipFill>
        <p:spPr>
          <a:xfrm>
            <a:off x="6186341" y="1772343"/>
            <a:ext cx="3200401" cy="1975053"/>
          </a:xfrm>
          <a:prstGeom prst="rect">
            <a:avLst/>
          </a:prstGeom>
        </p:spPr>
      </p:pic>
      <p:sp>
        <p:nvSpPr>
          <p:cNvPr id="3" name="TextBox 2">
            <a:extLst>
              <a:ext uri="{FF2B5EF4-FFF2-40B4-BE49-F238E27FC236}">
                <a16:creationId xmlns:a16="http://schemas.microsoft.com/office/drawing/2014/main" id="{022DCFB8-E382-565D-7F14-D0BA16FB9A91}"/>
              </a:ext>
            </a:extLst>
          </p:cNvPr>
          <p:cNvSpPr txBox="1"/>
          <p:nvPr/>
        </p:nvSpPr>
        <p:spPr>
          <a:xfrm>
            <a:off x="1979965" y="2298204"/>
            <a:ext cx="1750741" cy="461665"/>
          </a:xfrm>
          <a:prstGeom prst="rect">
            <a:avLst/>
          </a:prstGeom>
          <a:noFill/>
        </p:spPr>
        <p:txBody>
          <a:bodyPr wrap="square" rtlCol="0">
            <a:spAutoFit/>
          </a:bodyPr>
          <a:lstStyle/>
          <a:p>
            <a:r>
              <a:rPr lang="en-US" sz="2400" dirty="0">
                <a:solidFill>
                  <a:srgbClr val="FFFF00"/>
                </a:solidFill>
              </a:rPr>
              <a:t>Only reads</a:t>
            </a:r>
            <a:endParaRPr lang="en-US" sz="2400" baseline="0" dirty="0">
              <a:solidFill>
                <a:srgbClr val="FFFF00"/>
              </a:solidFill>
            </a:endParaRPr>
          </a:p>
        </p:txBody>
      </p:sp>
      <p:pic>
        <p:nvPicPr>
          <p:cNvPr id="9" name="Picture 8" descr="Text&#10;&#10;Description automatically generated">
            <a:extLst>
              <a:ext uri="{FF2B5EF4-FFF2-40B4-BE49-F238E27FC236}">
                <a16:creationId xmlns:a16="http://schemas.microsoft.com/office/drawing/2014/main" id="{205AB247-A2BB-FC90-E6A9-F82CE394B6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26279" y="775675"/>
            <a:ext cx="729056" cy="729056"/>
          </a:xfrm>
          <a:prstGeom prst="rect">
            <a:avLst/>
          </a:prstGeom>
        </p:spPr>
      </p:pic>
      <p:sp>
        <p:nvSpPr>
          <p:cNvPr id="13" name="TextBox 12">
            <a:extLst>
              <a:ext uri="{FF2B5EF4-FFF2-40B4-BE49-F238E27FC236}">
                <a16:creationId xmlns:a16="http://schemas.microsoft.com/office/drawing/2014/main" id="{F6DEE458-E1D6-E5B5-0313-3F2A72019FEE}"/>
              </a:ext>
            </a:extLst>
          </p:cNvPr>
          <p:cNvSpPr txBox="1"/>
          <p:nvPr/>
        </p:nvSpPr>
        <p:spPr>
          <a:xfrm>
            <a:off x="2867534" y="1087936"/>
            <a:ext cx="1750741" cy="461665"/>
          </a:xfrm>
          <a:prstGeom prst="rect">
            <a:avLst/>
          </a:prstGeom>
          <a:noFill/>
        </p:spPr>
        <p:txBody>
          <a:bodyPr wrap="square" rtlCol="0">
            <a:spAutoFit/>
          </a:bodyPr>
          <a:lstStyle/>
          <a:p>
            <a:r>
              <a:rPr lang="en-US" sz="2400" dirty="0">
                <a:solidFill>
                  <a:srgbClr val="FFFF00"/>
                </a:solidFill>
              </a:rPr>
              <a:t>Signed by</a:t>
            </a:r>
            <a:endParaRPr lang="en-US" sz="2400" baseline="0" dirty="0">
              <a:solidFill>
                <a:srgbClr val="FFFF00"/>
              </a:solidFill>
            </a:endParaRPr>
          </a:p>
        </p:txBody>
      </p:sp>
      <p:grpSp>
        <p:nvGrpSpPr>
          <p:cNvPr id="14" name="Group 13">
            <a:extLst>
              <a:ext uri="{FF2B5EF4-FFF2-40B4-BE49-F238E27FC236}">
                <a16:creationId xmlns:a16="http://schemas.microsoft.com/office/drawing/2014/main" id="{D154C983-648C-90FF-858C-0E6B4944EB35}"/>
              </a:ext>
            </a:extLst>
          </p:cNvPr>
          <p:cNvGrpSpPr/>
          <p:nvPr/>
        </p:nvGrpSpPr>
        <p:grpSpPr>
          <a:xfrm rot="7081400">
            <a:off x="2392934" y="1710907"/>
            <a:ext cx="988158" cy="420898"/>
            <a:chOff x="1872364" y="1965219"/>
            <a:chExt cx="359800" cy="420898"/>
          </a:xfrm>
        </p:grpSpPr>
        <p:sp>
          <p:nvSpPr>
            <p:cNvPr id="15" name="Arrow: Right 14">
              <a:extLst>
                <a:ext uri="{FF2B5EF4-FFF2-40B4-BE49-F238E27FC236}">
                  <a16:creationId xmlns:a16="http://schemas.microsoft.com/office/drawing/2014/main" id="{ACE90CB4-0480-25EB-B725-E7AEBD57F35F}"/>
                </a:ext>
              </a:extLst>
            </p:cNvPr>
            <p:cNvSpPr/>
            <p:nvPr/>
          </p:nvSpPr>
          <p:spPr>
            <a:xfrm>
              <a:off x="1872364" y="1965219"/>
              <a:ext cx="359800" cy="4208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6" name="Arrow: Right 4">
              <a:extLst>
                <a:ext uri="{FF2B5EF4-FFF2-40B4-BE49-F238E27FC236}">
                  <a16:creationId xmlns:a16="http://schemas.microsoft.com/office/drawing/2014/main" id="{6B41999B-3A19-4376-8BFD-2EE908DE87EA}"/>
                </a:ext>
              </a:extLst>
            </p:cNvPr>
            <p:cNvSpPr txBox="1"/>
            <p:nvPr/>
          </p:nvSpPr>
          <p:spPr>
            <a:xfrm>
              <a:off x="1872364" y="2049399"/>
              <a:ext cx="251860" cy="2525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p:txBody>
        </p:sp>
      </p:grpSp>
      <p:pic>
        <p:nvPicPr>
          <p:cNvPr id="6" name="Picture 5" descr="A picture containing text, fabric&#10;&#10;Description automatically generated">
            <a:extLst>
              <a:ext uri="{FF2B5EF4-FFF2-40B4-BE49-F238E27FC236}">
                <a16:creationId xmlns:a16="http://schemas.microsoft.com/office/drawing/2014/main" id="{84C0C4B2-AB31-D94F-DB28-0CDB1985F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475" y="2575854"/>
            <a:ext cx="1342281" cy="1242606"/>
          </a:xfrm>
          <a:prstGeom prst="rect">
            <a:avLst/>
          </a:prstGeom>
        </p:spPr>
      </p:pic>
    </p:spTree>
    <p:extLst>
      <p:ext uri="{BB962C8B-B14F-4D97-AF65-F5344CB8AC3E}">
        <p14:creationId xmlns:p14="http://schemas.microsoft.com/office/powerpoint/2010/main" val="22159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Reading and TDS </a:t>
            </a:r>
          </a:p>
        </p:txBody>
      </p:sp>
      <p:sp>
        <p:nvSpPr>
          <p:cNvPr id="8" name="Content Placeholder 2"/>
          <p:cNvSpPr txBox="1">
            <a:spLocks/>
          </p:cNvSpPr>
          <p:nvPr/>
        </p:nvSpPr>
        <p:spPr>
          <a:xfrm>
            <a:off x="609600" y="1286933"/>
            <a:ext cx="10972800" cy="4689764"/>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2400"/>
              </a:spcAft>
              <a:buNone/>
            </a:pPr>
            <a:endParaRPr lang="en-US" dirty="0"/>
          </a:p>
        </p:txBody>
      </p:sp>
      <p:pic>
        <p:nvPicPr>
          <p:cNvPr id="4" name="Picture 3" descr="Diagram, engineering drawing&#10;&#10;Description automatically generated">
            <a:extLst>
              <a:ext uri="{FF2B5EF4-FFF2-40B4-BE49-F238E27FC236}">
                <a16:creationId xmlns:a16="http://schemas.microsoft.com/office/drawing/2014/main" id="{3D2CCC28-990E-1FFF-7CB0-D750B57A4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881303"/>
            <a:ext cx="3949700" cy="5690904"/>
          </a:xfrm>
          <a:prstGeom prst="rect">
            <a:avLst/>
          </a:prstGeom>
        </p:spPr>
      </p:pic>
      <p:pic>
        <p:nvPicPr>
          <p:cNvPr id="6" name="Picture 5" descr="Diagram&#10;&#10;Description automatically generated">
            <a:extLst>
              <a:ext uri="{FF2B5EF4-FFF2-40B4-BE49-F238E27FC236}">
                <a16:creationId xmlns:a16="http://schemas.microsoft.com/office/drawing/2014/main" id="{4ECA6962-A810-FDCB-BF3B-E64DC03DC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00" y="906703"/>
            <a:ext cx="4093364" cy="5665504"/>
          </a:xfrm>
          <a:prstGeom prst="rect">
            <a:avLst/>
          </a:prstGeom>
        </p:spPr>
      </p:pic>
      <p:sp>
        <p:nvSpPr>
          <p:cNvPr id="3" name="Arrow: Right 2">
            <a:extLst>
              <a:ext uri="{FF2B5EF4-FFF2-40B4-BE49-F238E27FC236}">
                <a16:creationId xmlns:a16="http://schemas.microsoft.com/office/drawing/2014/main" id="{BEA81587-D4F0-6A45-26E1-127148C1DD1A}"/>
              </a:ext>
            </a:extLst>
          </p:cNvPr>
          <p:cNvSpPr/>
          <p:nvPr/>
        </p:nvSpPr>
        <p:spPr>
          <a:xfrm>
            <a:off x="73536" y="1706137"/>
            <a:ext cx="1719829" cy="535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Reading</a:t>
            </a:r>
          </a:p>
        </p:txBody>
      </p:sp>
      <p:sp>
        <p:nvSpPr>
          <p:cNvPr id="5" name="Arrow: Right 4">
            <a:extLst>
              <a:ext uri="{FF2B5EF4-FFF2-40B4-BE49-F238E27FC236}">
                <a16:creationId xmlns:a16="http://schemas.microsoft.com/office/drawing/2014/main" id="{96C75ACF-06C1-E3A5-89BD-B363E94210C6}"/>
              </a:ext>
            </a:extLst>
          </p:cNvPr>
          <p:cNvSpPr/>
          <p:nvPr/>
        </p:nvSpPr>
        <p:spPr>
          <a:xfrm>
            <a:off x="73536" y="2647025"/>
            <a:ext cx="1576133" cy="535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a:t>
            </a:r>
          </a:p>
        </p:txBody>
      </p:sp>
    </p:spTree>
    <p:extLst>
      <p:ext uri="{BB962C8B-B14F-4D97-AF65-F5344CB8AC3E}">
        <p14:creationId xmlns:p14="http://schemas.microsoft.com/office/powerpoint/2010/main" val="26304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4240" y="-192814"/>
            <a:ext cx="10515600" cy="1325563"/>
          </a:xfrm>
        </p:spPr>
        <p:txBody>
          <a:bodyPr/>
          <a:lstStyle/>
          <a:p>
            <a:r>
              <a:rPr lang="en-US" dirty="0"/>
              <a:t>                           Common Misconceptions</a:t>
            </a:r>
          </a:p>
        </p:txBody>
      </p:sp>
      <p:sp>
        <p:nvSpPr>
          <p:cNvPr id="3" name="Content Placeholder 2"/>
          <p:cNvSpPr>
            <a:spLocks noGrp="1"/>
          </p:cNvSpPr>
          <p:nvPr>
            <p:ph idx="1"/>
          </p:nvPr>
        </p:nvSpPr>
        <p:spPr>
          <a:xfrm>
            <a:off x="155574" y="1560280"/>
            <a:ext cx="10515600" cy="4606706"/>
          </a:xfrm>
        </p:spPr>
        <p:txBody>
          <a:bodyPr>
            <a:normAutofit/>
          </a:bodyPr>
          <a:lstStyle/>
          <a:p>
            <a:r>
              <a:rPr lang="en-US" dirty="0"/>
              <a:t> Accepting Art 15 = guilt</a:t>
            </a:r>
          </a:p>
          <a:p>
            <a:r>
              <a:rPr lang="en-US" dirty="0"/>
              <a:t> Misspellings &amp; clerical errors invalidate the Art 15</a:t>
            </a:r>
          </a:p>
          <a:p>
            <a:r>
              <a:rPr lang="en-US" dirty="0"/>
              <a:t>Accused doesn’t get to see a copy of the packet</a:t>
            </a:r>
          </a:p>
          <a:p>
            <a:r>
              <a:rPr lang="en-US" dirty="0"/>
              <a:t>Only need some evidence for guilty finding</a:t>
            </a:r>
          </a:p>
          <a:p>
            <a:r>
              <a:rPr lang="en-US" dirty="0"/>
              <a:t>If you turn it down, you won’t get </a:t>
            </a:r>
            <a:r>
              <a:rPr lang="en-US" dirty="0" err="1"/>
              <a:t>CM’d</a:t>
            </a:r>
            <a:r>
              <a:rPr lang="en-US" dirty="0"/>
              <a:t>. </a:t>
            </a:r>
          </a:p>
        </p:txBody>
      </p:sp>
      <p:sp>
        <p:nvSpPr>
          <p:cNvPr id="4" name="AutoShape 2" descr="The Barracks Lawyer – Inkfidel"/>
          <p:cNvSpPr>
            <a:spLocks noChangeAspect="1" noChangeArrowheads="1"/>
          </p:cNvSpPr>
          <p:nvPr/>
        </p:nvSpPr>
        <p:spPr bwMode="auto">
          <a:xfrm>
            <a:off x="155574" y="-144463"/>
            <a:ext cx="1950811" cy="195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311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a:t>
            </a:r>
          </a:p>
        </p:txBody>
      </p:sp>
      <p:sp>
        <p:nvSpPr>
          <p:cNvPr id="3" name="Content Placeholder 2"/>
          <p:cNvSpPr>
            <a:spLocks noGrp="1"/>
          </p:cNvSpPr>
          <p:nvPr>
            <p:ph idx="1"/>
          </p:nvPr>
        </p:nvSpPr>
        <p:spPr/>
        <p:txBody>
          <a:bodyPr>
            <a:normAutofit/>
          </a:bodyPr>
          <a:lstStyle/>
          <a:p>
            <a:r>
              <a:rPr lang="en-US" dirty="0"/>
              <a:t>Decision</a:t>
            </a:r>
          </a:p>
          <a:p>
            <a:pPr lvl="1"/>
            <a:r>
              <a:rPr lang="en-US" dirty="0"/>
              <a:t>Accept or “turn down”</a:t>
            </a:r>
          </a:p>
          <a:p>
            <a:r>
              <a:rPr lang="en-US" dirty="0"/>
              <a:t>Hearing</a:t>
            </a:r>
          </a:p>
          <a:p>
            <a:pPr lvl="1"/>
            <a:r>
              <a:rPr lang="en-US" dirty="0">
                <a:solidFill>
                  <a:srgbClr val="FFFF00"/>
                </a:solidFill>
              </a:rPr>
              <a:t>Commander = judge and jury</a:t>
            </a:r>
          </a:p>
          <a:p>
            <a:pPr lvl="1"/>
            <a:r>
              <a:rPr lang="en-US" dirty="0"/>
              <a:t>Open or closed</a:t>
            </a:r>
          </a:p>
          <a:p>
            <a:pPr lvl="1"/>
            <a:r>
              <a:rPr lang="en-US" dirty="0"/>
              <a:t>Spokesperson role</a:t>
            </a:r>
          </a:p>
          <a:p>
            <a:pPr lvl="1"/>
            <a:r>
              <a:rPr lang="en-US" dirty="0"/>
              <a:t>Witnesses and evidence</a:t>
            </a:r>
          </a:p>
          <a:p>
            <a:pPr lvl="2"/>
            <a:r>
              <a:rPr lang="en-US" dirty="0"/>
              <a:t>MREs do not apply!</a:t>
            </a:r>
          </a:p>
          <a:p>
            <a:r>
              <a:rPr lang="en-US" dirty="0"/>
              <a:t>Findings and (punishment)</a:t>
            </a:r>
          </a:p>
          <a:p>
            <a:pPr lvl="1"/>
            <a:endParaRPr lang="en-US" dirty="0"/>
          </a:p>
          <a:p>
            <a:pPr lvl="1"/>
            <a:endParaRPr lang="en-US" dirty="0"/>
          </a:p>
        </p:txBody>
      </p:sp>
      <p:sp>
        <p:nvSpPr>
          <p:cNvPr id="4" name="TextBox 3"/>
          <p:cNvSpPr txBox="1"/>
          <p:nvPr/>
        </p:nvSpPr>
        <p:spPr>
          <a:xfrm>
            <a:off x="8133976" y="5649110"/>
            <a:ext cx="3983545" cy="954107"/>
          </a:xfrm>
          <a:prstGeom prst="rect">
            <a:avLst/>
          </a:prstGeom>
          <a:noFill/>
        </p:spPr>
        <p:txBody>
          <a:bodyPr wrap="square" rtlCol="0">
            <a:spAutoFit/>
          </a:bodyPr>
          <a:lstStyle/>
          <a:p>
            <a:r>
              <a:rPr lang="en-US" sz="2800" dirty="0"/>
              <a:t>AR 27-10, para. 3-18</a:t>
            </a:r>
          </a:p>
          <a:p>
            <a:r>
              <a:rPr lang="en-US" sz="2800" dirty="0"/>
              <a:t>MCM, Part V, paras. 3 &amp; 4</a:t>
            </a:r>
          </a:p>
        </p:txBody>
      </p:sp>
    </p:spTree>
    <p:extLst>
      <p:ext uri="{BB962C8B-B14F-4D97-AF65-F5344CB8AC3E}">
        <p14:creationId xmlns:p14="http://schemas.microsoft.com/office/powerpoint/2010/main" val="272274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Reading/ Hearing</a:t>
            </a:r>
          </a:p>
        </p:txBody>
      </p:sp>
      <p:sp>
        <p:nvSpPr>
          <p:cNvPr id="8" name="Content Placeholder 2"/>
          <p:cNvSpPr txBox="1">
            <a:spLocks/>
          </p:cNvSpPr>
          <p:nvPr/>
        </p:nvSpPr>
        <p:spPr>
          <a:xfrm>
            <a:off x="609600" y="1286933"/>
            <a:ext cx="10972800" cy="4689764"/>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2400"/>
              </a:spcAft>
              <a:buNone/>
            </a:pPr>
            <a:endParaRPr lang="en-US" dirty="0"/>
          </a:p>
        </p:txBody>
      </p:sp>
      <p:pic>
        <p:nvPicPr>
          <p:cNvPr id="4" name="Picture 3" descr="Diagram, engineering drawing&#10;&#10;Description automatically generated">
            <a:extLst>
              <a:ext uri="{FF2B5EF4-FFF2-40B4-BE49-F238E27FC236}">
                <a16:creationId xmlns:a16="http://schemas.microsoft.com/office/drawing/2014/main" id="{3D2CCC28-990E-1FFF-7CB0-D750B57A4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881303"/>
            <a:ext cx="3949700" cy="5690904"/>
          </a:xfrm>
          <a:prstGeom prst="rect">
            <a:avLst/>
          </a:prstGeom>
        </p:spPr>
      </p:pic>
      <p:pic>
        <p:nvPicPr>
          <p:cNvPr id="6" name="Picture 5" descr="Diagram&#10;&#10;Description automatically generated">
            <a:extLst>
              <a:ext uri="{FF2B5EF4-FFF2-40B4-BE49-F238E27FC236}">
                <a16:creationId xmlns:a16="http://schemas.microsoft.com/office/drawing/2014/main" id="{4ECA6962-A810-FDCB-BF3B-E64DC03DC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00" y="906703"/>
            <a:ext cx="4093364" cy="5665504"/>
          </a:xfrm>
          <a:prstGeom prst="rect">
            <a:avLst/>
          </a:prstGeom>
        </p:spPr>
      </p:pic>
      <p:sp>
        <p:nvSpPr>
          <p:cNvPr id="3" name="Arrow: Right 2">
            <a:extLst>
              <a:ext uri="{FF2B5EF4-FFF2-40B4-BE49-F238E27FC236}">
                <a16:creationId xmlns:a16="http://schemas.microsoft.com/office/drawing/2014/main" id="{BEA81587-D4F0-6A45-26E1-127148C1DD1A}"/>
              </a:ext>
            </a:extLst>
          </p:cNvPr>
          <p:cNvSpPr/>
          <p:nvPr/>
        </p:nvSpPr>
        <p:spPr>
          <a:xfrm>
            <a:off x="73536" y="3675718"/>
            <a:ext cx="1719829" cy="535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Hearing</a:t>
            </a:r>
          </a:p>
        </p:txBody>
      </p:sp>
    </p:spTree>
    <p:extLst>
      <p:ext uri="{BB962C8B-B14F-4D97-AF65-F5344CB8AC3E}">
        <p14:creationId xmlns:p14="http://schemas.microsoft.com/office/powerpoint/2010/main" val="6828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Determination</a:t>
            </a:r>
          </a:p>
        </p:txBody>
      </p:sp>
      <p:sp>
        <p:nvSpPr>
          <p:cNvPr id="3" name="Content Placeholder 2"/>
          <p:cNvSpPr>
            <a:spLocks noGrp="1"/>
          </p:cNvSpPr>
          <p:nvPr>
            <p:ph idx="1"/>
          </p:nvPr>
        </p:nvSpPr>
        <p:spPr/>
        <p:txBody>
          <a:bodyPr>
            <a:normAutofit lnSpcReduction="10000"/>
          </a:bodyPr>
          <a:lstStyle/>
          <a:p>
            <a:r>
              <a:rPr lang="en-US" dirty="0"/>
              <a:t>Local or AMHRR (restricted and performance)</a:t>
            </a:r>
          </a:p>
          <a:p>
            <a:pPr lvl="1"/>
            <a:r>
              <a:rPr lang="en-US" dirty="0"/>
              <a:t>AMHRR – Army Military Human Resource Record (AR 600-8-104)</a:t>
            </a:r>
          </a:p>
          <a:p>
            <a:r>
              <a:rPr lang="en-US" dirty="0">
                <a:solidFill>
                  <a:srgbClr val="FFFF00"/>
                </a:solidFill>
              </a:rPr>
              <a:t>Sex related = performance folder</a:t>
            </a:r>
          </a:p>
          <a:p>
            <a:pPr lvl="1"/>
            <a:r>
              <a:rPr lang="en-US" dirty="0">
                <a:solidFill>
                  <a:srgbClr val="FFFF00"/>
                </a:solidFill>
              </a:rPr>
              <a:t>Again, please remember this should only occur after deferral and consultation with OSTC</a:t>
            </a:r>
          </a:p>
          <a:p>
            <a:r>
              <a:rPr lang="en-US" dirty="0"/>
              <a:t>Otherwise</a:t>
            </a:r>
          </a:p>
          <a:p>
            <a:pPr lvl="1"/>
            <a:r>
              <a:rPr lang="en-US" dirty="0"/>
              <a:t>E1-E4 – local</a:t>
            </a:r>
          </a:p>
          <a:p>
            <a:pPr lvl="1"/>
            <a:r>
              <a:rPr lang="en-US" dirty="0">
                <a:solidFill>
                  <a:srgbClr val="FFFF00"/>
                </a:solidFill>
              </a:rPr>
              <a:t>E5 and above – AMHRR</a:t>
            </a:r>
          </a:p>
          <a:p>
            <a:pPr lvl="2"/>
            <a:r>
              <a:rPr lang="en-US" dirty="0"/>
              <a:t>Limited to one restricted filing</a:t>
            </a:r>
          </a:p>
          <a:p>
            <a:pPr lvl="1"/>
            <a:r>
              <a:rPr lang="en-US" dirty="0"/>
              <a:t>Superior can direct restricted filing</a:t>
            </a:r>
          </a:p>
          <a:p>
            <a:endParaRPr lang="en-US" dirty="0"/>
          </a:p>
          <a:p>
            <a:endParaRPr lang="en-US" dirty="0"/>
          </a:p>
        </p:txBody>
      </p:sp>
      <p:sp>
        <p:nvSpPr>
          <p:cNvPr id="4" name="TextBox 3"/>
          <p:cNvSpPr txBox="1"/>
          <p:nvPr/>
        </p:nvSpPr>
        <p:spPr>
          <a:xfrm>
            <a:off x="7672727" y="5602944"/>
            <a:ext cx="4519273" cy="954107"/>
          </a:xfrm>
          <a:prstGeom prst="rect">
            <a:avLst/>
          </a:prstGeom>
          <a:noFill/>
        </p:spPr>
        <p:txBody>
          <a:bodyPr wrap="square" rtlCol="0">
            <a:spAutoFit/>
          </a:bodyPr>
          <a:lstStyle/>
          <a:p>
            <a:r>
              <a:rPr lang="en-US" sz="2800" dirty="0"/>
              <a:t>AR 27-10, paras. 3-6 and 3-37</a:t>
            </a:r>
          </a:p>
          <a:p>
            <a:r>
              <a:rPr lang="en-US" sz="2800" dirty="0"/>
              <a:t>AR 600-8-104</a:t>
            </a:r>
          </a:p>
        </p:txBody>
      </p:sp>
    </p:spTree>
    <p:extLst>
      <p:ext uri="{BB962C8B-B14F-4D97-AF65-F5344CB8AC3E}">
        <p14:creationId xmlns:p14="http://schemas.microsoft.com/office/powerpoint/2010/main" val="237814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NJP References</a:t>
            </a:r>
          </a:p>
        </p:txBody>
      </p:sp>
      <p:sp>
        <p:nvSpPr>
          <p:cNvPr id="3" name="Content Placeholder 2"/>
          <p:cNvSpPr>
            <a:spLocks noGrp="1"/>
          </p:cNvSpPr>
          <p:nvPr>
            <p:ph idx="1"/>
          </p:nvPr>
        </p:nvSpPr>
        <p:spPr/>
        <p:txBody>
          <a:bodyPr>
            <a:normAutofit/>
          </a:bodyPr>
          <a:lstStyle/>
          <a:p>
            <a:r>
              <a:rPr lang="en-US" dirty="0"/>
              <a:t>Article 15, UCMJ (10 U.S.C. § 815)</a:t>
            </a:r>
          </a:p>
          <a:p>
            <a:pPr lvl="1"/>
            <a:r>
              <a:rPr lang="en-US" dirty="0"/>
              <a:t>“Commanding Officer’s non-judicial punishment”</a:t>
            </a:r>
          </a:p>
          <a:p>
            <a:r>
              <a:rPr lang="en-US" dirty="0"/>
              <a:t>MCM, Part V (Executive Order)</a:t>
            </a:r>
          </a:p>
          <a:p>
            <a:pPr lvl="1"/>
            <a:r>
              <a:rPr lang="en-US" dirty="0"/>
              <a:t>“Nonjudicial Punishment Procedure”</a:t>
            </a:r>
          </a:p>
          <a:p>
            <a:r>
              <a:rPr lang="en-US" dirty="0"/>
              <a:t>AR 27-10, Military Justice (2024)  </a:t>
            </a:r>
          </a:p>
          <a:p>
            <a:pPr lvl="1"/>
            <a:r>
              <a:rPr lang="en-US" dirty="0"/>
              <a:t>Chapter 3</a:t>
            </a:r>
          </a:p>
          <a:p>
            <a:pPr lvl="1"/>
            <a:r>
              <a:rPr lang="en-US" dirty="0"/>
              <a:t>Chapter 20, Section III (Reserves)</a:t>
            </a:r>
          </a:p>
          <a:p>
            <a:pPr lvl="1"/>
            <a:r>
              <a:rPr lang="en-US" dirty="0"/>
              <a:t>Appendix C </a:t>
            </a:r>
          </a:p>
          <a:p>
            <a:pPr lvl="2"/>
            <a:r>
              <a:rPr lang="en-US" dirty="0"/>
              <a:t>Script</a:t>
            </a:r>
          </a:p>
          <a:p>
            <a:pPr marL="457200" lvl="1" indent="0">
              <a:buNone/>
            </a:pPr>
            <a:endParaRPr lang="en-US" dirty="0"/>
          </a:p>
        </p:txBody>
      </p:sp>
    </p:spTree>
    <p:extLst>
      <p:ext uri="{BB962C8B-B14F-4D97-AF65-F5344CB8AC3E}">
        <p14:creationId xmlns:p14="http://schemas.microsoft.com/office/powerpoint/2010/main" val="372641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Determination</a:t>
            </a:r>
          </a:p>
        </p:txBody>
      </p:sp>
      <p:sp>
        <p:nvSpPr>
          <p:cNvPr id="8" name="Content Placeholder 2"/>
          <p:cNvSpPr txBox="1">
            <a:spLocks/>
          </p:cNvSpPr>
          <p:nvPr/>
        </p:nvSpPr>
        <p:spPr>
          <a:xfrm>
            <a:off x="609600" y="1286933"/>
            <a:ext cx="10972800" cy="4689764"/>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2400"/>
              </a:spcAft>
              <a:buNone/>
            </a:pPr>
            <a:endParaRPr lang="en-US" dirty="0"/>
          </a:p>
        </p:txBody>
      </p:sp>
      <p:pic>
        <p:nvPicPr>
          <p:cNvPr id="4" name="Picture 3" descr="Diagram, engineering drawing&#10;&#10;Description automatically generated">
            <a:extLst>
              <a:ext uri="{FF2B5EF4-FFF2-40B4-BE49-F238E27FC236}">
                <a16:creationId xmlns:a16="http://schemas.microsoft.com/office/drawing/2014/main" id="{3D2CCC28-990E-1FFF-7CB0-D750B57A4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881303"/>
            <a:ext cx="3949700" cy="5690904"/>
          </a:xfrm>
          <a:prstGeom prst="rect">
            <a:avLst/>
          </a:prstGeom>
        </p:spPr>
      </p:pic>
      <p:pic>
        <p:nvPicPr>
          <p:cNvPr id="6" name="Picture 5" descr="Diagram&#10;&#10;Description automatically generated">
            <a:extLst>
              <a:ext uri="{FF2B5EF4-FFF2-40B4-BE49-F238E27FC236}">
                <a16:creationId xmlns:a16="http://schemas.microsoft.com/office/drawing/2014/main" id="{4ECA6962-A810-FDCB-BF3B-E64DC03DC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00" y="906703"/>
            <a:ext cx="4093364" cy="5665504"/>
          </a:xfrm>
          <a:prstGeom prst="rect">
            <a:avLst/>
          </a:prstGeom>
        </p:spPr>
      </p:pic>
      <p:sp>
        <p:nvSpPr>
          <p:cNvPr id="3" name="Arrow: Right 2">
            <a:extLst>
              <a:ext uri="{FF2B5EF4-FFF2-40B4-BE49-F238E27FC236}">
                <a16:creationId xmlns:a16="http://schemas.microsoft.com/office/drawing/2014/main" id="{BEA81587-D4F0-6A45-26E1-127148C1DD1A}"/>
              </a:ext>
            </a:extLst>
          </p:cNvPr>
          <p:cNvSpPr/>
          <p:nvPr/>
        </p:nvSpPr>
        <p:spPr>
          <a:xfrm>
            <a:off x="0" y="4861932"/>
            <a:ext cx="1628078" cy="446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Filing Det. </a:t>
            </a:r>
          </a:p>
        </p:txBody>
      </p:sp>
    </p:spTree>
    <p:extLst>
      <p:ext uri="{BB962C8B-B14F-4D97-AF65-F5344CB8AC3E}">
        <p14:creationId xmlns:p14="http://schemas.microsoft.com/office/powerpoint/2010/main" val="39371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Punishment</a:t>
            </a:r>
          </a:p>
        </p:txBody>
      </p:sp>
      <p:pic>
        <p:nvPicPr>
          <p:cNvPr id="8" name="Content Placeholder 7" descr="Table&#10;&#10;Description automatically generated">
            <a:extLst>
              <a:ext uri="{FF2B5EF4-FFF2-40B4-BE49-F238E27FC236}">
                <a16:creationId xmlns:a16="http://schemas.microsoft.com/office/drawing/2014/main" id="{129D3D6F-7D7C-3A8A-F321-69C3D1FAF5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292" y="1053791"/>
            <a:ext cx="6097240" cy="4983163"/>
          </a:xfrm>
        </p:spPr>
      </p:pic>
      <p:cxnSp>
        <p:nvCxnSpPr>
          <p:cNvPr id="5" name="Straight Connector 4"/>
          <p:cNvCxnSpPr>
            <a:cxnSpLocks/>
          </p:cNvCxnSpPr>
          <p:nvPr/>
        </p:nvCxnSpPr>
        <p:spPr>
          <a:xfrm>
            <a:off x="236216" y="3220100"/>
            <a:ext cx="47372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2F6DFE-CA1A-6D3F-D07E-D519740D4209}"/>
              </a:ext>
            </a:extLst>
          </p:cNvPr>
          <p:cNvSpPr txBox="1"/>
          <p:nvPr/>
        </p:nvSpPr>
        <p:spPr>
          <a:xfrm>
            <a:off x="2520176" y="2750648"/>
            <a:ext cx="1683834" cy="261610"/>
          </a:xfrm>
          <a:prstGeom prst="rect">
            <a:avLst/>
          </a:prstGeom>
          <a:noFill/>
        </p:spPr>
        <p:txBody>
          <a:bodyPr wrap="square" rtlCol="0">
            <a:spAutoFit/>
          </a:bodyPr>
          <a:lstStyle/>
          <a:p>
            <a:pPr>
              <a:buFont typeface="Arial" pitchFamily="34" charset="0"/>
              <a:buChar char="•"/>
            </a:pPr>
            <a:r>
              <a:rPr lang="en-US" sz="1100" baseline="0" dirty="0">
                <a:highlight>
                  <a:srgbClr val="000000"/>
                </a:highlight>
              </a:rPr>
              <a:t>If combined becomes 45</a:t>
            </a:r>
          </a:p>
        </p:txBody>
      </p:sp>
      <p:sp>
        <p:nvSpPr>
          <p:cNvPr id="11" name="TextBox 10">
            <a:extLst>
              <a:ext uri="{FF2B5EF4-FFF2-40B4-BE49-F238E27FC236}">
                <a16:creationId xmlns:a16="http://schemas.microsoft.com/office/drawing/2014/main" id="{D821419A-CE91-6815-3DED-E531A483D602}"/>
              </a:ext>
            </a:extLst>
          </p:cNvPr>
          <p:cNvSpPr txBox="1"/>
          <p:nvPr/>
        </p:nvSpPr>
        <p:spPr>
          <a:xfrm>
            <a:off x="3986561" y="2750648"/>
            <a:ext cx="1683834" cy="261610"/>
          </a:xfrm>
          <a:prstGeom prst="rect">
            <a:avLst/>
          </a:prstGeom>
          <a:noFill/>
        </p:spPr>
        <p:txBody>
          <a:bodyPr wrap="square" rtlCol="0">
            <a:spAutoFit/>
          </a:bodyPr>
          <a:lstStyle/>
          <a:p>
            <a:pPr>
              <a:buFont typeface="Arial" pitchFamily="34" charset="0"/>
              <a:buChar char="•"/>
            </a:pPr>
            <a:r>
              <a:rPr lang="en-US" sz="1100" baseline="0" dirty="0">
                <a:highlight>
                  <a:srgbClr val="000000"/>
                </a:highlight>
              </a:rPr>
              <a:t>If combined becomes 45</a:t>
            </a:r>
          </a:p>
        </p:txBody>
      </p:sp>
      <p:pic>
        <p:nvPicPr>
          <p:cNvPr id="13" name="Picture 12" descr="Table&#10;&#10;Description automatically generated">
            <a:extLst>
              <a:ext uri="{FF2B5EF4-FFF2-40B4-BE49-F238E27FC236}">
                <a16:creationId xmlns:a16="http://schemas.microsoft.com/office/drawing/2014/main" id="{0F208ADD-6722-8FBF-A87F-21CF38D93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087" y="1053791"/>
            <a:ext cx="5326567" cy="1638529"/>
          </a:xfrm>
          <a:prstGeom prst="rect">
            <a:avLst/>
          </a:prstGeom>
        </p:spPr>
      </p:pic>
      <p:pic>
        <p:nvPicPr>
          <p:cNvPr id="15" name="Picture 14" descr="Graphical user interface, application, table&#10;&#10;Description automatically generated with medium confidence">
            <a:extLst>
              <a:ext uri="{FF2B5EF4-FFF2-40B4-BE49-F238E27FC236}">
                <a16:creationId xmlns:a16="http://schemas.microsoft.com/office/drawing/2014/main" id="{E44634CB-A2E2-508B-1EF6-1510329EB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894" y="2692320"/>
            <a:ext cx="5326567" cy="1400370"/>
          </a:xfrm>
          <a:prstGeom prst="rect">
            <a:avLst/>
          </a:prstGeom>
        </p:spPr>
      </p:pic>
    </p:spTree>
    <p:extLst>
      <p:ext uri="{BB962C8B-B14F-4D97-AF65-F5344CB8AC3E}">
        <p14:creationId xmlns:p14="http://schemas.microsoft.com/office/powerpoint/2010/main" val="128877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Punishment</a:t>
            </a:r>
          </a:p>
        </p:txBody>
      </p:sp>
      <p:sp>
        <p:nvSpPr>
          <p:cNvPr id="8" name="Content Placeholder 2"/>
          <p:cNvSpPr txBox="1">
            <a:spLocks/>
          </p:cNvSpPr>
          <p:nvPr/>
        </p:nvSpPr>
        <p:spPr>
          <a:xfrm>
            <a:off x="609600" y="1286933"/>
            <a:ext cx="10972800" cy="4689764"/>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2400"/>
              </a:spcAft>
              <a:buNone/>
            </a:pPr>
            <a:endParaRPr lang="en-US" dirty="0"/>
          </a:p>
        </p:txBody>
      </p:sp>
      <p:pic>
        <p:nvPicPr>
          <p:cNvPr id="4" name="Picture 3" descr="Diagram, engineering drawing&#10;&#10;Description automatically generated">
            <a:extLst>
              <a:ext uri="{FF2B5EF4-FFF2-40B4-BE49-F238E27FC236}">
                <a16:creationId xmlns:a16="http://schemas.microsoft.com/office/drawing/2014/main" id="{3D2CCC28-990E-1FFF-7CB0-D750B57A4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881303"/>
            <a:ext cx="3949700" cy="5690904"/>
          </a:xfrm>
          <a:prstGeom prst="rect">
            <a:avLst/>
          </a:prstGeom>
        </p:spPr>
      </p:pic>
      <p:pic>
        <p:nvPicPr>
          <p:cNvPr id="6" name="Picture 5" descr="Diagram&#10;&#10;Description automatically generated">
            <a:extLst>
              <a:ext uri="{FF2B5EF4-FFF2-40B4-BE49-F238E27FC236}">
                <a16:creationId xmlns:a16="http://schemas.microsoft.com/office/drawing/2014/main" id="{4ECA6962-A810-FDCB-BF3B-E64DC03DC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00" y="906703"/>
            <a:ext cx="4093364" cy="5665504"/>
          </a:xfrm>
          <a:prstGeom prst="rect">
            <a:avLst/>
          </a:prstGeom>
        </p:spPr>
      </p:pic>
      <p:sp>
        <p:nvSpPr>
          <p:cNvPr id="7" name="Arrow: Left 6">
            <a:extLst>
              <a:ext uri="{FF2B5EF4-FFF2-40B4-BE49-F238E27FC236}">
                <a16:creationId xmlns:a16="http://schemas.microsoft.com/office/drawing/2014/main" id="{5C91860D-2EAD-DEAC-553B-ACDE27A2BA8F}"/>
              </a:ext>
            </a:extLst>
          </p:cNvPr>
          <p:cNvSpPr/>
          <p:nvPr/>
        </p:nvSpPr>
        <p:spPr>
          <a:xfrm>
            <a:off x="9889862" y="1605776"/>
            <a:ext cx="1750741"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Typed after </a:t>
            </a:r>
          </a:p>
        </p:txBody>
      </p:sp>
      <p:pic>
        <p:nvPicPr>
          <p:cNvPr id="10" name="Picture 9" descr="Text, letter&#10;&#10;Description automatically generated">
            <a:extLst>
              <a:ext uri="{FF2B5EF4-FFF2-40B4-BE49-F238E27FC236}">
                <a16:creationId xmlns:a16="http://schemas.microsoft.com/office/drawing/2014/main" id="{9CEC84F6-40A7-2DBF-3AD8-BDF68BCD46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1424" y="906702"/>
            <a:ext cx="3846090" cy="5382585"/>
          </a:xfrm>
          <a:prstGeom prst="rect">
            <a:avLst/>
          </a:prstGeom>
        </p:spPr>
      </p:pic>
      <p:sp>
        <p:nvSpPr>
          <p:cNvPr id="11" name="Arrow: Left 10">
            <a:extLst>
              <a:ext uri="{FF2B5EF4-FFF2-40B4-BE49-F238E27FC236}">
                <a16:creationId xmlns:a16="http://schemas.microsoft.com/office/drawing/2014/main" id="{2DBC8631-9FD5-C261-06F9-2AD279803AE1}"/>
              </a:ext>
            </a:extLst>
          </p:cNvPr>
          <p:cNvSpPr/>
          <p:nvPr/>
        </p:nvSpPr>
        <p:spPr>
          <a:xfrm>
            <a:off x="6768790" y="2408663"/>
            <a:ext cx="1550020" cy="4906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Cheat Sheet</a:t>
            </a:r>
          </a:p>
        </p:txBody>
      </p:sp>
      <p:sp>
        <p:nvSpPr>
          <p:cNvPr id="12" name="Arrow: Left 11">
            <a:extLst>
              <a:ext uri="{FF2B5EF4-FFF2-40B4-BE49-F238E27FC236}">
                <a16:creationId xmlns:a16="http://schemas.microsoft.com/office/drawing/2014/main" id="{7D28A361-61BB-1CAF-45ED-EA0732784549}"/>
              </a:ext>
            </a:extLst>
          </p:cNvPr>
          <p:cNvSpPr/>
          <p:nvPr/>
        </p:nvSpPr>
        <p:spPr>
          <a:xfrm>
            <a:off x="6764349" y="4116480"/>
            <a:ext cx="1550020" cy="4906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a:t>
            </a:r>
          </a:p>
        </p:txBody>
      </p:sp>
    </p:spTree>
    <p:extLst>
      <p:ext uri="{BB962C8B-B14F-4D97-AF65-F5344CB8AC3E}">
        <p14:creationId xmlns:p14="http://schemas.microsoft.com/office/powerpoint/2010/main" val="31947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3" name="Content Placeholder 2"/>
          <p:cNvSpPr>
            <a:spLocks noGrp="1"/>
          </p:cNvSpPr>
          <p:nvPr>
            <p:ph idx="1"/>
          </p:nvPr>
        </p:nvSpPr>
        <p:spPr/>
        <p:txBody>
          <a:bodyPr>
            <a:normAutofit/>
          </a:bodyPr>
          <a:lstStyle/>
          <a:p>
            <a:r>
              <a:rPr lang="en-US" dirty="0">
                <a:solidFill>
                  <a:srgbClr val="FFFF00"/>
                </a:solidFill>
              </a:rPr>
              <a:t>Submitted through the imposing commander to the next superior commander!</a:t>
            </a:r>
          </a:p>
          <a:p>
            <a:r>
              <a:rPr lang="en-US" dirty="0"/>
              <a:t>Written matters </a:t>
            </a:r>
            <a:r>
              <a:rPr lang="en-US" i="1" dirty="0"/>
              <a:t>optional</a:t>
            </a:r>
          </a:p>
          <a:p>
            <a:r>
              <a:rPr lang="en-US" dirty="0"/>
              <a:t>May suspend, mitigate, remit, set aside</a:t>
            </a:r>
          </a:p>
          <a:p>
            <a:r>
              <a:rPr lang="en-US" dirty="0"/>
              <a:t>Rehearing is possible</a:t>
            </a:r>
          </a:p>
          <a:p>
            <a:r>
              <a:rPr lang="en-US" dirty="0">
                <a:solidFill>
                  <a:srgbClr val="FFFF00"/>
                </a:solidFill>
              </a:rPr>
              <a:t>Legal review may be required</a:t>
            </a:r>
          </a:p>
          <a:p>
            <a:pPr lvl="1"/>
            <a:r>
              <a:rPr lang="en-US" dirty="0"/>
              <a:t>Depends upon nature and level of punishment</a:t>
            </a:r>
          </a:p>
          <a:p>
            <a:pPr lvl="1"/>
            <a:r>
              <a:rPr lang="en-US" dirty="0"/>
              <a:t>No legal review required for Summarized!</a:t>
            </a:r>
          </a:p>
          <a:p>
            <a:endParaRPr lang="en-US" dirty="0">
              <a:solidFill>
                <a:srgbClr val="FFFF00"/>
              </a:solidFill>
            </a:endParaRPr>
          </a:p>
        </p:txBody>
      </p:sp>
      <p:sp>
        <p:nvSpPr>
          <p:cNvPr id="4" name="TextBox 3"/>
          <p:cNvSpPr txBox="1"/>
          <p:nvPr/>
        </p:nvSpPr>
        <p:spPr>
          <a:xfrm>
            <a:off x="8418660" y="5913330"/>
            <a:ext cx="3762828" cy="954107"/>
          </a:xfrm>
          <a:prstGeom prst="rect">
            <a:avLst/>
          </a:prstGeom>
          <a:noFill/>
        </p:spPr>
        <p:txBody>
          <a:bodyPr wrap="square" rtlCol="0">
            <a:spAutoFit/>
          </a:bodyPr>
          <a:lstStyle/>
          <a:p>
            <a:r>
              <a:rPr lang="en-US" sz="2800" dirty="0"/>
              <a:t>AR 27-10, paras. 3-29-35</a:t>
            </a:r>
          </a:p>
          <a:p>
            <a:r>
              <a:rPr lang="en-US" sz="2800" dirty="0"/>
              <a:t>MCM, Part V, para. 7</a:t>
            </a:r>
          </a:p>
        </p:txBody>
      </p:sp>
    </p:spTree>
    <p:extLst>
      <p:ext uri="{BB962C8B-B14F-4D97-AF65-F5344CB8AC3E}">
        <p14:creationId xmlns:p14="http://schemas.microsoft.com/office/powerpoint/2010/main" val="42654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Clemency/Appellate Options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961265880"/>
              </p:ext>
            </p:extLst>
          </p:nvPr>
        </p:nvGraphicFramePr>
        <p:xfrm>
          <a:off x="304800" y="1539240"/>
          <a:ext cx="11582400" cy="391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4800" y="1045547"/>
            <a:ext cx="11887200" cy="430887"/>
          </a:xfrm>
          <a:prstGeom prst="rect">
            <a:avLst/>
          </a:prstGeom>
        </p:spPr>
        <p:txBody>
          <a:bodyPr wrap="square">
            <a:spAutoFit/>
          </a:bodyPr>
          <a:lstStyle/>
          <a:p>
            <a:r>
              <a:rPr lang="en-US" sz="2200" dirty="0"/>
              <a:t>Imposing commander, successor-in-command, or next superior authority all have clemency authority</a:t>
            </a:r>
          </a:p>
        </p:txBody>
      </p:sp>
      <p:sp>
        <p:nvSpPr>
          <p:cNvPr id="6" name="TextBox 5"/>
          <p:cNvSpPr txBox="1"/>
          <p:nvPr/>
        </p:nvSpPr>
        <p:spPr>
          <a:xfrm>
            <a:off x="8512728" y="5903893"/>
            <a:ext cx="3833244" cy="954107"/>
          </a:xfrm>
          <a:prstGeom prst="rect">
            <a:avLst/>
          </a:prstGeom>
          <a:noFill/>
        </p:spPr>
        <p:txBody>
          <a:bodyPr wrap="square" rtlCol="0">
            <a:spAutoFit/>
          </a:bodyPr>
          <a:lstStyle/>
          <a:p>
            <a:r>
              <a:rPr lang="en-US" sz="2800" dirty="0"/>
              <a:t>AR 27-10, paras. 3-23-28</a:t>
            </a:r>
          </a:p>
          <a:p>
            <a:r>
              <a:rPr lang="en-US" sz="2800" dirty="0"/>
              <a:t>MCM, Part V, para. 6</a:t>
            </a:r>
          </a:p>
        </p:txBody>
      </p:sp>
    </p:spTree>
    <p:extLst>
      <p:ext uri="{BB962C8B-B14F-4D97-AF65-F5344CB8AC3E}">
        <p14:creationId xmlns:p14="http://schemas.microsoft.com/office/powerpoint/2010/main" val="273559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6669" y="-27071"/>
            <a:ext cx="10515600" cy="1325563"/>
          </a:xfrm>
        </p:spPr>
        <p:txBody>
          <a:bodyPr/>
          <a:lstStyle/>
          <a:p>
            <a:r>
              <a:rPr lang="en-US" dirty="0"/>
              <a:t>Suspended Punishments</a:t>
            </a:r>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752" t="7427" r="8535" b="4317"/>
          <a:stretch/>
        </p:blipFill>
        <p:spPr>
          <a:xfrm>
            <a:off x="3256246" y="1250802"/>
            <a:ext cx="5505160" cy="3956835"/>
          </a:xfrm>
          <a:prstGeom prst="rect">
            <a:avLst/>
          </a:prstGeom>
        </p:spPr>
      </p:pic>
      <p:sp>
        <p:nvSpPr>
          <p:cNvPr id="5" name="Rectangle 4"/>
          <p:cNvSpPr/>
          <p:nvPr/>
        </p:nvSpPr>
        <p:spPr>
          <a:xfrm rot="1499797">
            <a:off x="9231769" y="1209769"/>
            <a:ext cx="2921697" cy="923330"/>
          </a:xfrm>
          <a:prstGeom prst="rect">
            <a:avLst/>
          </a:prstGeom>
          <a:noFill/>
        </p:spPr>
        <p:txBody>
          <a:bodyPr wrap="none" lIns="91440" tIns="45720" rIns="91440" bIns="45720">
            <a:spAutoFit/>
          </a:bodyPr>
          <a:lstStyle/>
          <a:p>
            <a:pPr algn="ctr"/>
            <a:r>
              <a:rPr lang="en-US" sz="5400" b="1" cap="none" spc="0"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180 days!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Picture 6"/>
          <p:cNvPicPr>
            <a:picLocks noChangeAspect="1"/>
          </p:cNvPicPr>
          <p:nvPr/>
        </p:nvPicPr>
        <p:blipFill>
          <a:blip r:embed="rId5"/>
          <a:stretch>
            <a:fillRect/>
          </a:stretch>
        </p:blipFill>
        <p:spPr>
          <a:xfrm rot="18038257">
            <a:off x="65650" y="635463"/>
            <a:ext cx="3042168" cy="2078916"/>
          </a:xfrm>
          <a:prstGeom prst="rect">
            <a:avLst/>
          </a:prstGeom>
        </p:spPr>
      </p:pic>
      <p:sp>
        <p:nvSpPr>
          <p:cNvPr id="3" name="TextBox 2">
            <a:extLst>
              <a:ext uri="{FF2B5EF4-FFF2-40B4-BE49-F238E27FC236}">
                <a16:creationId xmlns:a16="http://schemas.microsoft.com/office/drawing/2014/main" id="{3D2063D3-CD71-D2B0-581D-A28520E1F53C}"/>
              </a:ext>
            </a:extLst>
          </p:cNvPr>
          <p:cNvSpPr txBox="1"/>
          <p:nvPr/>
        </p:nvSpPr>
        <p:spPr>
          <a:xfrm>
            <a:off x="508000" y="5288340"/>
            <a:ext cx="11684000" cy="1569660"/>
          </a:xfrm>
          <a:prstGeom prst="rect">
            <a:avLst/>
          </a:prstGeom>
          <a:noFill/>
        </p:spPr>
        <p:txBody>
          <a:bodyPr wrap="square" rtlCol="0">
            <a:spAutoFit/>
          </a:bodyPr>
          <a:lstStyle/>
          <a:p>
            <a:r>
              <a:rPr lang="en-US" sz="2400" baseline="0" dirty="0">
                <a:solidFill>
                  <a:srgbClr val="FFFF00"/>
                </a:solidFill>
              </a:rPr>
              <a:t>Forfeitures and Reductions can only be suspended for four months. Summarized proceedings capped at 90 days. </a:t>
            </a:r>
          </a:p>
          <a:p>
            <a:endParaRPr lang="en-US" sz="2400" baseline="0" dirty="0">
              <a:solidFill>
                <a:srgbClr val="FFFF00"/>
              </a:solidFill>
            </a:endParaRPr>
          </a:p>
          <a:p>
            <a:r>
              <a:rPr lang="en-US" sz="2400" baseline="0" dirty="0">
                <a:solidFill>
                  <a:srgbClr val="FFFF00"/>
                </a:solidFill>
              </a:rPr>
              <a:t>All other punishments can be suspended up to 180 days. </a:t>
            </a:r>
            <a:endParaRPr lang="en-US" sz="2400" dirty="0">
              <a:solidFill>
                <a:srgbClr val="FFFF00"/>
              </a:solidFill>
            </a:endParaRPr>
          </a:p>
        </p:txBody>
      </p:sp>
      <p:sp>
        <p:nvSpPr>
          <p:cNvPr id="8" name="TextBox 7">
            <a:extLst>
              <a:ext uri="{FF2B5EF4-FFF2-40B4-BE49-F238E27FC236}">
                <a16:creationId xmlns:a16="http://schemas.microsoft.com/office/drawing/2014/main" id="{1234ADC7-6805-57B9-5033-13A464F4BF1F}"/>
              </a:ext>
            </a:extLst>
          </p:cNvPr>
          <p:cNvSpPr txBox="1"/>
          <p:nvPr/>
        </p:nvSpPr>
        <p:spPr>
          <a:xfrm>
            <a:off x="508001" y="4955767"/>
            <a:ext cx="7247466" cy="461665"/>
          </a:xfrm>
          <a:prstGeom prst="rect">
            <a:avLst/>
          </a:prstGeom>
          <a:noFill/>
        </p:spPr>
        <p:txBody>
          <a:bodyPr wrap="square">
            <a:spAutoFit/>
          </a:bodyPr>
          <a:lstStyle/>
          <a:p>
            <a:r>
              <a:rPr lang="en-US" sz="2400" baseline="0" dirty="0">
                <a:solidFill>
                  <a:srgbClr val="FFFF00"/>
                </a:solidFill>
              </a:rPr>
              <a:t>Yes, but….</a:t>
            </a:r>
            <a:endParaRPr lang="en-US" sz="2400" dirty="0">
              <a:solidFill>
                <a:srgbClr val="FFFF00"/>
              </a:solidFill>
            </a:endParaRPr>
          </a:p>
        </p:txBody>
      </p:sp>
    </p:spTree>
    <p:extLst>
      <p:ext uri="{BB962C8B-B14F-4D97-AF65-F5344CB8AC3E}">
        <p14:creationId xmlns:p14="http://schemas.microsoft.com/office/powerpoint/2010/main" val="7981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8" name="Content Placeholder 2"/>
          <p:cNvSpPr txBox="1">
            <a:spLocks/>
          </p:cNvSpPr>
          <p:nvPr/>
        </p:nvSpPr>
        <p:spPr>
          <a:xfrm>
            <a:off x="609600" y="1286933"/>
            <a:ext cx="10972800" cy="4689764"/>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2400"/>
              </a:spcAft>
              <a:buNone/>
            </a:pPr>
            <a:endParaRPr lang="en-US" dirty="0"/>
          </a:p>
        </p:txBody>
      </p:sp>
      <p:pic>
        <p:nvPicPr>
          <p:cNvPr id="4" name="Picture 3" descr="Diagram, engineering drawing&#10;&#10;Description automatically generated">
            <a:extLst>
              <a:ext uri="{FF2B5EF4-FFF2-40B4-BE49-F238E27FC236}">
                <a16:creationId xmlns:a16="http://schemas.microsoft.com/office/drawing/2014/main" id="{3D2CCC28-990E-1FFF-7CB0-D750B57A4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881303"/>
            <a:ext cx="3949700" cy="5690904"/>
          </a:xfrm>
          <a:prstGeom prst="rect">
            <a:avLst/>
          </a:prstGeom>
        </p:spPr>
      </p:pic>
      <p:pic>
        <p:nvPicPr>
          <p:cNvPr id="6" name="Picture 5" descr="Diagram&#10;&#10;Description automatically generated">
            <a:extLst>
              <a:ext uri="{FF2B5EF4-FFF2-40B4-BE49-F238E27FC236}">
                <a16:creationId xmlns:a16="http://schemas.microsoft.com/office/drawing/2014/main" id="{4ECA6962-A810-FDCB-BF3B-E64DC03DC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00" y="906703"/>
            <a:ext cx="4093364" cy="5665504"/>
          </a:xfrm>
          <a:prstGeom prst="rect">
            <a:avLst/>
          </a:prstGeom>
        </p:spPr>
      </p:pic>
      <p:sp>
        <p:nvSpPr>
          <p:cNvPr id="5" name="Arrow: Left 4">
            <a:extLst>
              <a:ext uri="{FF2B5EF4-FFF2-40B4-BE49-F238E27FC236}">
                <a16:creationId xmlns:a16="http://schemas.microsoft.com/office/drawing/2014/main" id="{262D29A0-4556-055D-BD6C-4A7F03120EBF}"/>
              </a:ext>
            </a:extLst>
          </p:cNvPr>
          <p:cNvSpPr/>
          <p:nvPr/>
        </p:nvSpPr>
        <p:spPr>
          <a:xfrm>
            <a:off x="9948064" y="2152185"/>
            <a:ext cx="1973766" cy="579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Judge Advocate</a:t>
            </a:r>
          </a:p>
        </p:txBody>
      </p:sp>
      <p:sp>
        <p:nvSpPr>
          <p:cNvPr id="7" name="Arrow: Left 6">
            <a:extLst>
              <a:ext uri="{FF2B5EF4-FFF2-40B4-BE49-F238E27FC236}">
                <a16:creationId xmlns:a16="http://schemas.microsoft.com/office/drawing/2014/main" id="{0DD391C0-4D79-01E4-BEA9-13FD9CF2F57B}"/>
              </a:ext>
            </a:extLst>
          </p:cNvPr>
          <p:cNvSpPr/>
          <p:nvPr/>
        </p:nvSpPr>
        <p:spPr>
          <a:xfrm>
            <a:off x="9948064" y="3039738"/>
            <a:ext cx="1973766" cy="579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 Commander</a:t>
            </a:r>
          </a:p>
        </p:txBody>
      </p:sp>
      <p:sp>
        <p:nvSpPr>
          <p:cNvPr id="9" name="Arrow: Left 8">
            <a:extLst>
              <a:ext uri="{FF2B5EF4-FFF2-40B4-BE49-F238E27FC236}">
                <a16:creationId xmlns:a16="http://schemas.microsoft.com/office/drawing/2014/main" id="{EB436D9F-BE88-7007-9EFF-716812EFD3A3}"/>
              </a:ext>
            </a:extLst>
          </p:cNvPr>
          <p:cNvSpPr/>
          <p:nvPr/>
        </p:nvSpPr>
        <p:spPr>
          <a:xfrm>
            <a:off x="9948064" y="4139991"/>
            <a:ext cx="1973766" cy="579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Soldier</a:t>
            </a:r>
          </a:p>
        </p:txBody>
      </p:sp>
    </p:spTree>
    <p:extLst>
      <p:ext uri="{BB962C8B-B14F-4D97-AF65-F5344CB8AC3E}">
        <p14:creationId xmlns:p14="http://schemas.microsoft.com/office/powerpoint/2010/main" val="20192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Post or Not to Post?</a:t>
            </a:r>
          </a:p>
        </p:txBody>
      </p:sp>
      <p:pic>
        <p:nvPicPr>
          <p:cNvPr id="3" name="Picture 2" descr="Text&#10;&#10;Description automatically generated">
            <a:extLst>
              <a:ext uri="{FF2B5EF4-FFF2-40B4-BE49-F238E27FC236}">
                <a16:creationId xmlns:a16="http://schemas.microsoft.com/office/drawing/2014/main" id="{9727C30E-970A-94C4-5C83-3CC18374A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099" y="5620992"/>
            <a:ext cx="7440590" cy="1107185"/>
          </a:xfrm>
          <a:prstGeom prst="rect">
            <a:avLst/>
          </a:prstGeom>
        </p:spPr>
      </p:pic>
      <p:sp>
        <p:nvSpPr>
          <p:cNvPr id="4" name="TextBox 3">
            <a:extLst>
              <a:ext uri="{FF2B5EF4-FFF2-40B4-BE49-F238E27FC236}">
                <a16:creationId xmlns:a16="http://schemas.microsoft.com/office/drawing/2014/main" id="{957E2EE4-011E-26AF-7DA9-C824CA1F5D92}"/>
              </a:ext>
            </a:extLst>
          </p:cNvPr>
          <p:cNvSpPr txBox="1"/>
          <p:nvPr/>
        </p:nvSpPr>
        <p:spPr>
          <a:xfrm>
            <a:off x="8422723" y="6472366"/>
            <a:ext cx="1239424" cy="338554"/>
          </a:xfrm>
          <a:prstGeom prst="rect">
            <a:avLst/>
          </a:prstGeom>
          <a:noFill/>
        </p:spPr>
        <p:txBody>
          <a:bodyPr wrap="square" rtlCol="0">
            <a:spAutoFit/>
          </a:bodyPr>
          <a:lstStyle/>
          <a:p>
            <a:r>
              <a:rPr lang="en-US" sz="1600" baseline="0" dirty="0">
                <a:solidFill>
                  <a:schemeClr val="bg1"/>
                </a:solidFill>
              </a:rPr>
              <a:t>AD 2022-13</a:t>
            </a:r>
          </a:p>
        </p:txBody>
      </p:sp>
      <p:pic>
        <p:nvPicPr>
          <p:cNvPr id="6" name="Picture 5" descr="A screenshot of a computer&#10;&#10;Description automatically generated with low confidence">
            <a:extLst>
              <a:ext uri="{FF2B5EF4-FFF2-40B4-BE49-F238E27FC236}">
                <a16:creationId xmlns:a16="http://schemas.microsoft.com/office/drawing/2014/main" id="{5531977C-009A-C822-61CF-1BAB9166A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891040"/>
            <a:ext cx="10842454" cy="1853411"/>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A948DF69-EF55-8199-1468-E1A75232B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744451"/>
            <a:ext cx="10842454" cy="2638903"/>
          </a:xfrm>
          <a:prstGeom prst="rect">
            <a:avLst/>
          </a:prstGeom>
        </p:spPr>
      </p:pic>
      <p:cxnSp>
        <p:nvCxnSpPr>
          <p:cNvPr id="13" name="Straight Connector 12">
            <a:extLst>
              <a:ext uri="{FF2B5EF4-FFF2-40B4-BE49-F238E27FC236}">
                <a16:creationId xmlns:a16="http://schemas.microsoft.com/office/drawing/2014/main" id="{9BDF63E3-4BA0-9CBB-FF80-44DDA163F141}"/>
              </a:ext>
            </a:extLst>
          </p:cNvPr>
          <p:cNvCxnSpPr/>
          <p:nvPr/>
        </p:nvCxnSpPr>
        <p:spPr>
          <a:xfrm>
            <a:off x="10137422" y="3070579"/>
            <a:ext cx="6773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18EA4C-884E-78E1-0134-7F4D54F7D428}"/>
              </a:ext>
            </a:extLst>
          </p:cNvPr>
          <p:cNvCxnSpPr>
            <a:cxnSpLocks/>
          </p:cNvCxnSpPr>
          <p:nvPr/>
        </p:nvCxnSpPr>
        <p:spPr>
          <a:xfrm>
            <a:off x="762000" y="3324579"/>
            <a:ext cx="100527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9BC6E6D-2A62-381B-CB49-419E5569E12C}"/>
              </a:ext>
            </a:extLst>
          </p:cNvPr>
          <p:cNvCxnSpPr>
            <a:cxnSpLocks/>
          </p:cNvCxnSpPr>
          <p:nvPr/>
        </p:nvCxnSpPr>
        <p:spPr>
          <a:xfrm>
            <a:off x="762000" y="3584223"/>
            <a:ext cx="20150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F86A53-EF6C-6DD7-E4B5-28299B20C41E}"/>
              </a:ext>
            </a:extLst>
          </p:cNvPr>
          <p:cNvCxnSpPr>
            <a:cxnSpLocks/>
          </p:cNvCxnSpPr>
          <p:nvPr/>
        </p:nvCxnSpPr>
        <p:spPr>
          <a:xfrm>
            <a:off x="7106355" y="5830712"/>
            <a:ext cx="2263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291724-80BE-A3DC-A16D-A6E94795F359}"/>
              </a:ext>
            </a:extLst>
          </p:cNvPr>
          <p:cNvCxnSpPr>
            <a:cxnSpLocks/>
          </p:cNvCxnSpPr>
          <p:nvPr/>
        </p:nvCxnSpPr>
        <p:spPr>
          <a:xfrm>
            <a:off x="2252133" y="5966179"/>
            <a:ext cx="67902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EFD33EC-D9A4-B80A-D63D-88F4FDB1F3B9}"/>
              </a:ext>
            </a:extLst>
          </p:cNvPr>
          <p:cNvCxnSpPr>
            <a:cxnSpLocks/>
          </p:cNvCxnSpPr>
          <p:nvPr/>
        </p:nvCxnSpPr>
        <p:spPr>
          <a:xfrm>
            <a:off x="2252133" y="6112935"/>
            <a:ext cx="59323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2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5110" r="4318" b="11068"/>
          <a:stretch/>
        </p:blipFill>
        <p:spPr>
          <a:xfrm>
            <a:off x="223024" y="141287"/>
            <a:ext cx="5173663" cy="6575425"/>
          </a:xfrm>
        </p:spPr>
      </p:pic>
      <p:pic>
        <p:nvPicPr>
          <p:cNvPr id="3" name="Picture 2" descr="Text, letter&#10;&#10;Description automatically generated">
            <a:extLst>
              <a:ext uri="{FF2B5EF4-FFF2-40B4-BE49-F238E27FC236}">
                <a16:creationId xmlns:a16="http://schemas.microsoft.com/office/drawing/2014/main" id="{D4B866AC-2495-123F-3524-0769915B5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9785" y="141286"/>
            <a:ext cx="4411828" cy="6482537"/>
          </a:xfrm>
          <a:prstGeom prst="rect">
            <a:avLst/>
          </a:prstGeom>
        </p:spPr>
      </p:pic>
      <p:pic>
        <p:nvPicPr>
          <p:cNvPr id="6" name="Picture 5" descr="Text, letter&#10;&#10;Description automatically generated">
            <a:extLst>
              <a:ext uri="{FF2B5EF4-FFF2-40B4-BE49-F238E27FC236}">
                <a16:creationId xmlns:a16="http://schemas.microsoft.com/office/drawing/2014/main" id="{CAA9708B-65AF-EF52-1109-CF5433A4C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7747" y="535257"/>
            <a:ext cx="3487544" cy="4650059"/>
          </a:xfrm>
          <a:prstGeom prst="rect">
            <a:avLst/>
          </a:prstGeom>
        </p:spPr>
      </p:pic>
    </p:spTree>
    <p:extLst>
      <p:ext uri="{BB962C8B-B14F-4D97-AF65-F5344CB8AC3E}">
        <p14:creationId xmlns:p14="http://schemas.microsoft.com/office/powerpoint/2010/main" val="7512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066-D09A-9D31-045D-27A49A83C61D}"/>
              </a:ext>
            </a:extLst>
          </p:cNvPr>
          <p:cNvSpPr>
            <a:spLocks noGrp="1"/>
          </p:cNvSpPr>
          <p:nvPr>
            <p:ph type="ctrTitle"/>
          </p:nvPr>
        </p:nvSpPr>
        <p:spPr>
          <a:xfrm>
            <a:off x="2133600" y="1887380"/>
            <a:ext cx="7772400" cy="984885"/>
          </a:xfrm>
        </p:spPr>
        <p:txBody>
          <a:bodyPr/>
          <a:lstStyle/>
          <a:p>
            <a:br>
              <a:rPr lang="en-US" dirty="0"/>
            </a:br>
            <a:endParaRPr lang="en-US" dirty="0"/>
          </a:p>
        </p:txBody>
      </p:sp>
      <p:sp>
        <p:nvSpPr>
          <p:cNvPr id="3" name="Subtitle 2">
            <a:extLst>
              <a:ext uri="{FF2B5EF4-FFF2-40B4-BE49-F238E27FC236}">
                <a16:creationId xmlns:a16="http://schemas.microsoft.com/office/drawing/2014/main" id="{8BB6F6C2-C981-F696-796D-6B636EF6767D}"/>
              </a:ext>
            </a:extLst>
          </p:cNvPr>
          <p:cNvSpPr>
            <a:spLocks noGrp="1"/>
          </p:cNvSpPr>
          <p:nvPr>
            <p:ph type="subTitle" idx="1"/>
          </p:nvPr>
        </p:nvSpPr>
        <p:spPr>
          <a:xfrm>
            <a:off x="3124200" y="2819400"/>
            <a:ext cx="6400800" cy="1752600"/>
          </a:xfrm>
        </p:spPr>
        <p:txBody>
          <a:bodyPr/>
          <a:lstStyle/>
          <a:p>
            <a:pPr algn="ctr" latinLnBrk="0"/>
            <a:r>
              <a:rPr lang="en-US" b="0" i="0" u="none" strike="noStrike" dirty="0">
                <a:solidFill>
                  <a:srgbClr val="FFFFFF"/>
                </a:solidFill>
                <a:effectLst/>
                <a:latin typeface="Franklin Gothic Book" panose="020B0503020102020204" pitchFamily="34" charset="0"/>
                <a:hlinkClick r:id="rId2"/>
              </a:rPr>
              <a:t>Need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Have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Questions?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Contact Us!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00B0F0"/>
                </a:solidFill>
                <a:effectLst/>
                <a:latin typeface="Franklin Gothic Book" panose="020B0503020102020204" pitchFamily="34" charset="0"/>
                <a:hlinkClick r:id="rId2">
                  <a:extLst>
                    <a:ext uri="{A12FA001-AC4F-418D-AE19-62706E023703}">
                      <ahyp:hlinkClr xmlns:ahyp="http://schemas.microsoft.com/office/drawing/2018/hyperlinkcolor" val="tx"/>
                    </a:ext>
                  </a:extLst>
                </a:hlinkClick>
              </a:rPr>
              <a:t>TJAGLCS-training@army.mil</a:t>
            </a:r>
            <a:endParaRPr lang="en-US" b="0" i="0" dirty="0">
              <a:solidFill>
                <a:srgbClr val="00B0F0"/>
              </a:solidFill>
              <a:effectLst/>
              <a:latin typeface="Franklin Gothic Book" panose="020B0503020102020204" pitchFamily="34" charset="0"/>
            </a:endParaRPr>
          </a:p>
        </p:txBody>
      </p:sp>
    </p:spTree>
    <p:extLst>
      <p:ext uri="{BB962C8B-B14F-4D97-AF65-F5344CB8AC3E}">
        <p14:creationId xmlns:p14="http://schemas.microsoft.com/office/powerpoint/2010/main" val="9887582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Roadmap</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Nonpunitive Corrective Measures</a:t>
            </a:r>
          </a:p>
          <a:p>
            <a:pPr marL="514350" indent="-514350">
              <a:buFont typeface="+mj-lt"/>
              <a:buAutoNum type="arabicPeriod"/>
            </a:pPr>
            <a:r>
              <a:rPr lang="en-US" dirty="0" err="1"/>
              <a:t>Nonjudicial</a:t>
            </a:r>
            <a:r>
              <a:rPr lang="en-US" dirty="0"/>
              <a:t> Punishment</a:t>
            </a:r>
          </a:p>
          <a:p>
            <a:pPr marL="971550" lvl="1" indent="-514350">
              <a:buFont typeface="+mj-lt"/>
              <a:buAutoNum type="alphaLcParenR"/>
            </a:pPr>
            <a:r>
              <a:rPr lang="en-US" dirty="0"/>
              <a:t>Purpose</a:t>
            </a:r>
          </a:p>
          <a:p>
            <a:pPr marL="971550" lvl="1" indent="-514350">
              <a:buFont typeface="+mj-lt"/>
              <a:buAutoNum type="alphaLcParenR"/>
            </a:pPr>
            <a:r>
              <a:rPr lang="en-US" dirty="0"/>
              <a:t>Changes – Burden of Proof and Working with OSTC</a:t>
            </a:r>
          </a:p>
          <a:p>
            <a:pPr marL="971550" lvl="1" indent="-514350">
              <a:buFont typeface="+mj-lt"/>
              <a:buAutoNum type="alphaLcParenR"/>
            </a:pPr>
            <a:r>
              <a:rPr lang="en-US" dirty="0"/>
              <a:t>Command Authority and Other Limitations</a:t>
            </a:r>
          </a:p>
          <a:p>
            <a:pPr marL="971550" lvl="1" indent="-514350">
              <a:buFont typeface="+mj-lt"/>
              <a:buAutoNum type="alphaLcParenR"/>
            </a:pPr>
            <a:r>
              <a:rPr lang="en-US" dirty="0"/>
              <a:t>Procedures</a:t>
            </a:r>
          </a:p>
          <a:p>
            <a:pPr marL="514350" indent="-514350">
              <a:buFont typeface="+mj-lt"/>
              <a:buAutoNum type="arabicPeriod"/>
            </a:pPr>
            <a:r>
              <a:rPr lang="en-US" dirty="0"/>
              <a:t>Conclusion</a:t>
            </a:r>
          </a:p>
          <a:p>
            <a:pPr lvl="1"/>
            <a:endParaRPr lang="en-US" dirty="0"/>
          </a:p>
        </p:txBody>
      </p:sp>
    </p:spTree>
    <p:extLst>
      <p:ext uri="{BB962C8B-B14F-4D97-AF65-F5344CB8AC3E}">
        <p14:creationId xmlns:p14="http://schemas.microsoft.com/office/powerpoint/2010/main" val="339681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Nonjudicial</a:t>
            </a:r>
            <a:r>
              <a:rPr lang="en-US" dirty="0"/>
              <a:t> versus </a:t>
            </a:r>
            <a:r>
              <a:rPr lang="en-US" dirty="0" err="1"/>
              <a:t>Nonpunitive</a:t>
            </a:r>
            <a:endParaRPr lang="en-US" dirty="0"/>
          </a:p>
        </p:txBody>
      </p:sp>
      <p:pic>
        <p:nvPicPr>
          <p:cNvPr id="4" name="Content Placeholder 3"/>
          <p:cNvPicPr>
            <a:picLocks noGrp="1" noChangeAspect="1"/>
          </p:cNvPicPr>
          <p:nvPr>
            <p:ph idx="1"/>
          </p:nvPr>
        </p:nvPicPr>
        <p:blipFill>
          <a:blip r:embed="rId3"/>
          <a:stretch>
            <a:fillRect/>
          </a:stretch>
        </p:blipFill>
        <p:spPr>
          <a:xfrm>
            <a:off x="1884556" y="1279040"/>
            <a:ext cx="8422888" cy="3232889"/>
          </a:xfrm>
          <a:prstGeom prst="rect">
            <a:avLst/>
          </a:prstGeom>
        </p:spPr>
      </p:pic>
      <p:cxnSp>
        <p:nvCxnSpPr>
          <p:cNvPr id="6" name="Straight Connector 5"/>
          <p:cNvCxnSpPr/>
          <p:nvPr/>
        </p:nvCxnSpPr>
        <p:spPr>
          <a:xfrm>
            <a:off x="8841614" y="2158112"/>
            <a:ext cx="12224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13857" y="2567824"/>
            <a:ext cx="6512712" cy="16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87888" y="4460050"/>
            <a:ext cx="4034955" cy="523220"/>
          </a:xfrm>
          <a:prstGeom prst="rect">
            <a:avLst/>
          </a:prstGeom>
          <a:noFill/>
        </p:spPr>
        <p:txBody>
          <a:bodyPr wrap="square" rtlCol="0">
            <a:spAutoFit/>
          </a:bodyPr>
          <a:lstStyle/>
          <a:p>
            <a:r>
              <a:rPr lang="en-US" sz="2800" dirty="0"/>
              <a:t>MCM, Part V, para. 1(d)(1)</a:t>
            </a:r>
          </a:p>
        </p:txBody>
      </p:sp>
      <p:pic>
        <p:nvPicPr>
          <p:cNvPr id="5" name="Picture 4">
            <a:extLst>
              <a:ext uri="{FF2B5EF4-FFF2-40B4-BE49-F238E27FC236}">
                <a16:creationId xmlns:a16="http://schemas.microsoft.com/office/drawing/2014/main" id="{1F4E8A01-63DD-CA25-FC2C-ED8318F80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71" y="5025482"/>
            <a:ext cx="11392829" cy="807204"/>
          </a:xfrm>
          <a:prstGeom prst="rect">
            <a:avLst/>
          </a:prstGeom>
        </p:spPr>
      </p:pic>
      <p:cxnSp>
        <p:nvCxnSpPr>
          <p:cNvPr id="10" name="Straight Connector 9">
            <a:extLst>
              <a:ext uri="{FF2B5EF4-FFF2-40B4-BE49-F238E27FC236}">
                <a16:creationId xmlns:a16="http://schemas.microsoft.com/office/drawing/2014/main" id="{344D4E60-9B14-A53A-569D-F89469DBFE4A}"/>
              </a:ext>
            </a:extLst>
          </p:cNvPr>
          <p:cNvCxnSpPr>
            <a:cxnSpLocks/>
          </p:cNvCxnSpPr>
          <p:nvPr/>
        </p:nvCxnSpPr>
        <p:spPr>
          <a:xfrm>
            <a:off x="1628078" y="5319132"/>
            <a:ext cx="31557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81B296-C84F-564C-322D-996C558701E9}"/>
              </a:ext>
            </a:extLst>
          </p:cNvPr>
          <p:cNvSpPr txBox="1"/>
          <p:nvPr/>
        </p:nvSpPr>
        <p:spPr>
          <a:xfrm>
            <a:off x="7287888" y="5750442"/>
            <a:ext cx="4034955" cy="523220"/>
          </a:xfrm>
          <a:prstGeom prst="rect">
            <a:avLst/>
          </a:prstGeom>
          <a:noFill/>
        </p:spPr>
        <p:txBody>
          <a:bodyPr wrap="square" rtlCol="0">
            <a:spAutoFit/>
          </a:bodyPr>
          <a:lstStyle/>
          <a:p>
            <a:r>
              <a:rPr lang="en-US" sz="2800" dirty="0"/>
              <a:t>AR 27-10, para. 3-2</a:t>
            </a:r>
          </a:p>
        </p:txBody>
      </p:sp>
    </p:spTree>
    <p:extLst>
      <p:ext uri="{BB962C8B-B14F-4D97-AF65-F5344CB8AC3E}">
        <p14:creationId xmlns:p14="http://schemas.microsoft.com/office/powerpoint/2010/main" val="313405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Constitutes </a:t>
            </a:r>
            <a:r>
              <a:rPr lang="en-US" dirty="0" err="1"/>
              <a:t>Nonpunitive</a:t>
            </a:r>
            <a:r>
              <a:rPr lang="en-US" dirty="0"/>
              <a:t>?</a:t>
            </a:r>
          </a:p>
        </p:txBody>
      </p:sp>
      <p:sp>
        <p:nvSpPr>
          <p:cNvPr id="3" name="Content Placeholder 2"/>
          <p:cNvSpPr>
            <a:spLocks noGrp="1"/>
          </p:cNvSpPr>
          <p:nvPr>
            <p:ph idx="1"/>
          </p:nvPr>
        </p:nvSpPr>
        <p:spPr/>
        <p:txBody>
          <a:bodyPr>
            <a:normAutofit/>
          </a:bodyPr>
          <a:lstStyle/>
          <a:p>
            <a:r>
              <a:rPr lang="en-US" dirty="0"/>
              <a:t>Denial of pass or other privileges</a:t>
            </a:r>
          </a:p>
          <a:p>
            <a:r>
              <a:rPr lang="en-US" dirty="0"/>
              <a:t>Counseling</a:t>
            </a:r>
          </a:p>
          <a:p>
            <a:r>
              <a:rPr lang="en-US" dirty="0"/>
              <a:t>Administrative reduction in grade</a:t>
            </a:r>
          </a:p>
          <a:p>
            <a:r>
              <a:rPr lang="en-US" dirty="0"/>
              <a:t>Administrative reprimands and admonitions</a:t>
            </a:r>
          </a:p>
          <a:p>
            <a:r>
              <a:rPr lang="en-US" dirty="0"/>
              <a:t>Corrective training</a:t>
            </a:r>
          </a:p>
          <a:p>
            <a:r>
              <a:rPr lang="en-US" dirty="0"/>
              <a:t>Bar to continued service</a:t>
            </a:r>
          </a:p>
          <a:p>
            <a:r>
              <a:rPr lang="en-US" dirty="0"/>
              <a:t>MOS reclassification </a:t>
            </a:r>
          </a:p>
        </p:txBody>
      </p:sp>
      <p:sp>
        <p:nvSpPr>
          <p:cNvPr id="4" name="TextBox 3"/>
          <p:cNvSpPr txBox="1"/>
          <p:nvPr/>
        </p:nvSpPr>
        <p:spPr>
          <a:xfrm>
            <a:off x="8900652" y="6126164"/>
            <a:ext cx="3291348" cy="523220"/>
          </a:xfrm>
          <a:prstGeom prst="rect">
            <a:avLst/>
          </a:prstGeom>
          <a:noFill/>
        </p:spPr>
        <p:txBody>
          <a:bodyPr wrap="square" rtlCol="0">
            <a:spAutoFit/>
          </a:bodyPr>
          <a:lstStyle/>
          <a:p>
            <a:r>
              <a:rPr lang="en-US" sz="2800" dirty="0"/>
              <a:t>AR 27-10, para. 3-3a</a:t>
            </a:r>
          </a:p>
        </p:txBody>
      </p:sp>
    </p:spTree>
    <p:extLst>
      <p:ext uri="{BB962C8B-B14F-4D97-AF65-F5344CB8AC3E}">
        <p14:creationId xmlns:p14="http://schemas.microsoft.com/office/powerpoint/2010/main" val="33929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a:t>
            </a:r>
            <a:r>
              <a:rPr lang="en-US" dirty="0" err="1"/>
              <a:t>Nonjudicial</a:t>
            </a:r>
            <a:r>
              <a:rPr lang="en-US" dirty="0"/>
              <a:t> Punishment</a:t>
            </a:r>
          </a:p>
        </p:txBody>
      </p:sp>
      <p:sp>
        <p:nvSpPr>
          <p:cNvPr id="9" name="TextBox 8"/>
          <p:cNvSpPr txBox="1"/>
          <p:nvPr/>
        </p:nvSpPr>
        <p:spPr>
          <a:xfrm>
            <a:off x="8146532" y="6124282"/>
            <a:ext cx="4034955" cy="523220"/>
          </a:xfrm>
          <a:prstGeom prst="rect">
            <a:avLst/>
          </a:prstGeom>
          <a:noFill/>
        </p:spPr>
        <p:txBody>
          <a:bodyPr wrap="square" rtlCol="0">
            <a:spAutoFit/>
          </a:bodyPr>
          <a:lstStyle/>
          <a:p>
            <a:r>
              <a:rPr lang="en-US" sz="2800" dirty="0"/>
              <a:t>MCM, Part V, para. 1(d)(1)</a:t>
            </a:r>
          </a:p>
        </p:txBody>
      </p:sp>
      <p:sp>
        <p:nvSpPr>
          <p:cNvPr id="8" name="Content Placeholder 2"/>
          <p:cNvSpPr txBox="1">
            <a:spLocks/>
          </p:cNvSpPr>
          <p:nvPr/>
        </p:nvSpPr>
        <p:spPr>
          <a:xfrm>
            <a:off x="609600" y="1286933"/>
            <a:ext cx="10972800" cy="4689764"/>
          </a:xfrm>
          <a:prstGeom prst="rect">
            <a:avLst/>
          </a:prstGeom>
          <a:effectLst/>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2400"/>
              </a:spcAft>
            </a:pPr>
            <a:r>
              <a:rPr lang="en-US" dirty="0"/>
              <a:t>Ordinarily Appropriate when:</a:t>
            </a:r>
          </a:p>
          <a:p>
            <a:pPr lvl="1">
              <a:spcAft>
                <a:spcPts val="2400"/>
              </a:spcAft>
            </a:pPr>
            <a:r>
              <a:rPr lang="en-US" dirty="0"/>
              <a:t>Administrative corrective measures are </a:t>
            </a:r>
            <a:r>
              <a:rPr lang="en-US" b="1" u="sng" dirty="0"/>
              <a:t>inadequate</a:t>
            </a:r>
          </a:p>
          <a:p>
            <a:pPr lvl="1">
              <a:spcAft>
                <a:spcPts val="2400"/>
              </a:spcAft>
            </a:pPr>
            <a:r>
              <a:rPr lang="en-US" dirty="0"/>
              <a:t>To address a </a:t>
            </a:r>
            <a:r>
              <a:rPr lang="en-US" b="1" u="sng" dirty="0"/>
              <a:t>minor offense</a:t>
            </a:r>
          </a:p>
          <a:p>
            <a:pPr lvl="1">
              <a:spcAft>
                <a:spcPts val="2400"/>
              </a:spcAft>
            </a:pPr>
            <a:r>
              <a:rPr lang="en-US" dirty="0"/>
              <a:t>It may be appropriate to skip corrective training and go straight to an Article 15 based on the nature of offense and record of service member. </a:t>
            </a:r>
          </a:p>
        </p:txBody>
      </p:sp>
    </p:spTree>
    <p:extLst>
      <p:ext uri="{BB962C8B-B14F-4D97-AF65-F5344CB8AC3E}">
        <p14:creationId xmlns:p14="http://schemas.microsoft.com/office/powerpoint/2010/main" val="24203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6" y="1"/>
            <a:ext cx="10515600" cy="822960"/>
          </a:xfrm>
        </p:spPr>
        <p:txBody>
          <a:bodyPr/>
          <a:lstStyle/>
          <a:p>
            <a:r>
              <a:rPr lang="en-US" dirty="0"/>
              <a:t>4 “Types” of NJP</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20466286"/>
              </p:ext>
            </p:extLst>
          </p:nvPr>
        </p:nvGraphicFramePr>
        <p:xfrm>
          <a:off x="609600" y="1143000"/>
          <a:ext cx="109728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70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Non-Judicial Punishment aka Article 15</a:t>
            </a:r>
          </a:p>
        </p:txBody>
      </p:sp>
      <p:sp>
        <p:nvSpPr>
          <p:cNvPr id="3" name="Content Placeholder 2"/>
          <p:cNvSpPr>
            <a:spLocks noGrp="1"/>
          </p:cNvSpPr>
          <p:nvPr>
            <p:ph idx="1"/>
          </p:nvPr>
        </p:nvSpPr>
        <p:spPr/>
        <p:txBody>
          <a:bodyPr/>
          <a:lstStyle/>
          <a:p>
            <a:r>
              <a:rPr lang="en-US" dirty="0"/>
              <a:t>Purpose:</a:t>
            </a:r>
          </a:p>
          <a:p>
            <a:pPr lvl="1"/>
            <a:r>
              <a:rPr lang="en-US" dirty="0"/>
              <a:t>Correct, educate, and reform offenders</a:t>
            </a:r>
          </a:p>
          <a:p>
            <a:pPr lvl="1"/>
            <a:r>
              <a:rPr lang="en-US" dirty="0"/>
              <a:t>Preserve a Soldier’s record from the unnecessary stigma of a court-martial conviction</a:t>
            </a:r>
          </a:p>
          <a:p>
            <a:pPr lvl="1"/>
            <a:r>
              <a:rPr lang="en-US" dirty="0"/>
              <a:t>Further military efficiency by disposing of </a:t>
            </a:r>
            <a:r>
              <a:rPr lang="en-US" dirty="0">
                <a:solidFill>
                  <a:srgbClr val="FF0000"/>
                </a:solidFill>
              </a:rPr>
              <a:t>minor offenses </a:t>
            </a:r>
            <a:r>
              <a:rPr lang="en-US" dirty="0"/>
              <a:t>in a manner requiring less time and personnel than trial by court-martial. </a:t>
            </a:r>
          </a:p>
        </p:txBody>
      </p:sp>
      <p:sp>
        <p:nvSpPr>
          <p:cNvPr id="4" name="TextBox 3"/>
          <p:cNvSpPr txBox="1"/>
          <p:nvPr/>
        </p:nvSpPr>
        <p:spPr>
          <a:xfrm>
            <a:off x="9197568" y="6334350"/>
            <a:ext cx="2994431" cy="523220"/>
          </a:xfrm>
          <a:prstGeom prst="rect">
            <a:avLst/>
          </a:prstGeom>
          <a:noFill/>
        </p:spPr>
        <p:txBody>
          <a:bodyPr wrap="square" rtlCol="0">
            <a:spAutoFit/>
          </a:bodyPr>
          <a:lstStyle/>
          <a:p>
            <a:r>
              <a:rPr lang="en-US" sz="2800" dirty="0"/>
              <a:t>AR 27-10, para. 3-2</a:t>
            </a:r>
          </a:p>
        </p:txBody>
      </p:sp>
    </p:spTree>
    <p:extLst>
      <p:ext uri="{BB962C8B-B14F-4D97-AF65-F5344CB8AC3E}">
        <p14:creationId xmlns:p14="http://schemas.microsoft.com/office/powerpoint/2010/main" val="23135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Minor Offense</a:t>
            </a:r>
          </a:p>
        </p:txBody>
      </p:sp>
      <p:sp>
        <p:nvSpPr>
          <p:cNvPr id="3" name="Content Placeholder 2"/>
          <p:cNvSpPr>
            <a:spLocks noGrp="1"/>
          </p:cNvSpPr>
          <p:nvPr>
            <p:ph idx="1"/>
          </p:nvPr>
        </p:nvSpPr>
        <p:spPr/>
        <p:txBody>
          <a:bodyPr>
            <a:normAutofit/>
          </a:bodyPr>
          <a:lstStyle/>
          <a:p>
            <a:r>
              <a:rPr lang="en-US" dirty="0">
                <a:solidFill>
                  <a:srgbClr val="FFFF00"/>
                </a:solidFill>
              </a:rPr>
              <a:t>Ordinarily</a:t>
            </a:r>
            <a:r>
              <a:rPr lang="en-US" dirty="0"/>
              <a:t>, an offense for which the maximum sentence would not include a DD or confinement for &gt;1 year if tried by GCM but…….</a:t>
            </a:r>
          </a:p>
          <a:p>
            <a:pPr lvl="1"/>
            <a:r>
              <a:rPr lang="en-US" dirty="0"/>
              <a:t>AR 27-10 &amp; MCM says </a:t>
            </a:r>
            <a:r>
              <a:rPr lang="en-US" i="1" dirty="0"/>
              <a:t>Command discretion!</a:t>
            </a:r>
          </a:p>
          <a:p>
            <a:endParaRPr lang="en-US" dirty="0"/>
          </a:p>
          <a:p>
            <a:r>
              <a:rPr lang="en-US" dirty="0"/>
              <a:t>What about sexual offenses?</a:t>
            </a:r>
          </a:p>
          <a:p>
            <a:endParaRPr lang="en-US" dirty="0"/>
          </a:p>
        </p:txBody>
      </p:sp>
      <p:sp>
        <p:nvSpPr>
          <p:cNvPr id="4" name="TextBox 3"/>
          <p:cNvSpPr txBox="1"/>
          <p:nvPr/>
        </p:nvSpPr>
        <p:spPr>
          <a:xfrm>
            <a:off x="8576447" y="5714999"/>
            <a:ext cx="3615553" cy="954107"/>
          </a:xfrm>
          <a:prstGeom prst="rect">
            <a:avLst/>
          </a:prstGeom>
          <a:noFill/>
        </p:spPr>
        <p:txBody>
          <a:bodyPr wrap="square" rtlCol="0">
            <a:spAutoFit/>
          </a:bodyPr>
          <a:lstStyle/>
          <a:p>
            <a:r>
              <a:rPr lang="en-US" sz="2800" dirty="0"/>
              <a:t>MCM, Part V, para. 1(3)</a:t>
            </a:r>
          </a:p>
          <a:p>
            <a:r>
              <a:rPr lang="en-US" sz="2800" dirty="0"/>
              <a:t>AR 27-10, para. 3-9</a:t>
            </a:r>
          </a:p>
        </p:txBody>
      </p:sp>
      <p:pic>
        <p:nvPicPr>
          <p:cNvPr id="9" name="Picture 8"/>
          <p:cNvPicPr>
            <a:picLocks noChangeAspect="1"/>
          </p:cNvPicPr>
          <p:nvPr/>
        </p:nvPicPr>
        <p:blipFill>
          <a:blip r:embed="rId3"/>
          <a:stretch>
            <a:fillRect/>
          </a:stretch>
        </p:blipFill>
        <p:spPr>
          <a:xfrm>
            <a:off x="8270829" y="2584388"/>
            <a:ext cx="2981871" cy="3021986"/>
          </a:xfrm>
          <a:prstGeom prst="rect">
            <a:avLst/>
          </a:prstGeom>
        </p:spPr>
      </p:pic>
      <p:sp>
        <p:nvSpPr>
          <p:cNvPr id="5" name="TextBox 4">
            <a:extLst>
              <a:ext uri="{FF2B5EF4-FFF2-40B4-BE49-F238E27FC236}">
                <a16:creationId xmlns:a16="http://schemas.microsoft.com/office/drawing/2014/main" id="{F788F000-2C91-86AF-A8FA-07D3D3ED2EB3}"/>
              </a:ext>
            </a:extLst>
          </p:cNvPr>
          <p:cNvSpPr txBox="1"/>
          <p:nvPr/>
        </p:nvSpPr>
        <p:spPr>
          <a:xfrm>
            <a:off x="939299" y="4322024"/>
            <a:ext cx="7181443" cy="2554545"/>
          </a:xfrm>
          <a:prstGeom prst="rect">
            <a:avLst/>
          </a:prstGeom>
          <a:noFill/>
        </p:spPr>
        <p:txBody>
          <a:bodyPr wrap="square" rtlCol="0">
            <a:spAutoFit/>
          </a:bodyPr>
          <a:lstStyle/>
          <a:p>
            <a:r>
              <a:rPr lang="en-US" sz="3200" baseline="0" dirty="0">
                <a:solidFill>
                  <a:srgbClr val="FF0000"/>
                </a:solidFill>
              </a:rPr>
              <a:t>OSTC</a:t>
            </a:r>
            <a:r>
              <a:rPr lang="en-US" sz="3200" dirty="0">
                <a:solidFill>
                  <a:srgbClr val="FF0000"/>
                </a:solidFill>
              </a:rPr>
              <a:t> became FOC on 28 Dec 23. OSTC has exclusive authority over covered sexual offenses until deferred. After deferral, there are limitations on the command which will be discussed in the next slide.</a:t>
            </a:r>
          </a:p>
        </p:txBody>
      </p:sp>
    </p:spTree>
    <p:extLst>
      <p:ext uri="{BB962C8B-B14F-4D97-AF65-F5344CB8AC3E}">
        <p14:creationId xmlns:p14="http://schemas.microsoft.com/office/powerpoint/2010/main" val="35467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c412b197-de24-4399-8f57-83c0482e7026"/>
  <p:tag name="TPVERSION" val="8"/>
  <p:tag name="TPFULLVERSION" val="8.8.4.1"/>
  <p:tag name="PPTVERSION" val="16"/>
  <p:tag name="TPOS" val="2"/>
  <p:tag name="TPLASTSAVEVERSION" val="6.4 PC"/>
</p:tagLst>
</file>

<file path=ppt/theme/theme1.xml><?xml version="1.0" encoding="utf-8"?>
<a:theme xmlns:a="http://schemas.openxmlformats.org/drawingml/2006/main" name="TCAP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Font typeface="Arial" pitchFamily="34" charset="0"/>
          <a:buChar char="•"/>
          <a:defRPr sz="2400" baseline="0" dirty="0" smtClean="0">
            <a:solidFill>
              <a:srgbClr val="FFFF00"/>
            </a:solidFill>
          </a:defRPr>
        </a:defPPr>
      </a:lstStyle>
    </a:txDef>
  </a:objectDefaults>
  <a:extraClrSchemeLst/>
</a:theme>
</file>

<file path=ppt/theme/theme2.xml><?xml version="1.0" encoding="utf-8"?>
<a:theme xmlns:a="http://schemas.openxmlformats.org/drawingml/2006/main" name="1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A2B588492CB49BAABF325EA26DE66" ma:contentTypeVersion="11" ma:contentTypeDescription="Create a new document." ma:contentTypeScope="" ma:versionID="36d74b5b5a791948978c8fc995bdabcc">
  <xsd:schema xmlns:xsd="http://www.w3.org/2001/XMLSchema" xmlns:xs="http://www.w3.org/2001/XMLSchema" xmlns:p="http://schemas.microsoft.com/office/2006/metadata/properties" xmlns:ns1="http://schemas.microsoft.com/sharepoint/v3" xmlns:ns3="24fadeb1-0286-4556-8df9-857f448d2b0c" targetNamespace="http://schemas.microsoft.com/office/2006/metadata/properties" ma:root="true" ma:fieldsID="8e7cae864ca57e8d57f632784233ce18" ns1:_="" ns3:_="">
    <xsd:import namespace="http://schemas.microsoft.com/sharepoint/v3"/>
    <xsd:import namespace="24fadeb1-0286-4556-8df9-857f448d2b0c"/>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LengthInSeconds" minOccurs="0"/>
                <xsd:element ref="ns3:MediaServiceObjectDetectorVersion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adeb1-0286-4556-8df9-857f448d2b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9D8E847-8857-4A84-B355-A582D0800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fadeb1-0286-4556-8df9-857f448d2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7EDBEA-1875-485A-9558-B7A61CC894B9}">
  <ds:schemaRefs>
    <ds:schemaRef ds:uri="http://schemas.microsoft.com/sharepoint/v3/contenttype/forms"/>
  </ds:schemaRefs>
</ds:datastoreItem>
</file>

<file path=customXml/itemProps3.xml><?xml version="1.0" encoding="utf-8"?>
<ds:datastoreItem xmlns:ds="http://schemas.openxmlformats.org/officeDocument/2006/customXml" ds:itemID="{384DF924-7EFB-41A6-8797-6854C3449C0B}">
  <ds:schemaRefs>
    <ds:schemaRef ds:uri="http://schemas.microsoft.com/office/2006/documentManagement/types"/>
    <ds:schemaRef ds:uri="http://purl.org/dc/dcmitype/"/>
    <ds:schemaRef ds:uri="24fadeb1-0286-4556-8df9-857f448d2b0c"/>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schemas.microsoft.com/sharepoint/v3"/>
    <ds:schemaRef ds:uri="http://www.w3.org/XML/1998/namespace"/>
    <ds:schemaRef ds:uri="http://purl.org/dc/elements/1.1/"/>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28539</TotalTime>
  <Words>1601</Words>
  <Application>Microsoft Office PowerPoint</Application>
  <PresentationFormat>Widescreen</PresentationFormat>
  <Paragraphs>240</Paragraphs>
  <Slides>29</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Franklin Gothic Book</vt:lpstr>
      <vt:lpstr>Times New Roman</vt:lpstr>
      <vt:lpstr>Wingdings</vt:lpstr>
      <vt:lpstr>TCAP Deck</vt:lpstr>
      <vt:lpstr>1_2003 03 CG Unclassified Master</vt:lpstr>
      <vt:lpstr>TJAGLCS Training Package</vt:lpstr>
      <vt:lpstr>NJP References</vt:lpstr>
      <vt:lpstr>Class Roadmap</vt:lpstr>
      <vt:lpstr>Nonjudicial versus Nonpunitive</vt:lpstr>
      <vt:lpstr>What Constitutes Nonpunitive?</vt:lpstr>
      <vt:lpstr>When to Use Nonjudicial Punishment</vt:lpstr>
      <vt:lpstr>4 “Types” of NJP</vt:lpstr>
      <vt:lpstr>Non-Judicial Punishment aka Article 15</vt:lpstr>
      <vt:lpstr>What is a Minor Offense</vt:lpstr>
      <vt:lpstr>Office of the Special Trial Counsel </vt:lpstr>
      <vt:lpstr>Non-Judicial Punishment Burden of Proof</vt:lpstr>
      <vt:lpstr>Authority</vt:lpstr>
      <vt:lpstr>More Limitations</vt:lpstr>
      <vt:lpstr>Procedure</vt:lpstr>
      <vt:lpstr>First Reading and TDS </vt:lpstr>
      <vt:lpstr>                           Common Misconceptions</vt:lpstr>
      <vt:lpstr>Hearing</vt:lpstr>
      <vt:lpstr>Second Reading/ Hearing</vt:lpstr>
      <vt:lpstr>Filing Determination</vt:lpstr>
      <vt:lpstr>Filing Determination</vt:lpstr>
      <vt:lpstr>Max Punishment</vt:lpstr>
      <vt:lpstr>Punishment</vt:lpstr>
      <vt:lpstr>Appeals</vt:lpstr>
      <vt:lpstr>Clemency/Appellate Options</vt:lpstr>
      <vt:lpstr>Suspended Punishments</vt:lpstr>
      <vt:lpstr>Appeals</vt:lpstr>
      <vt:lpstr>To Post or Not to Post?</vt:lpstr>
      <vt:lpstr>PowerPoint Presentation</vt:lpstr>
      <vt:lpstr> </vt:lpstr>
    </vt:vector>
  </TitlesOfParts>
  <Company>JSP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62 Appeals and Writs</dc:title>
  <dc:creator>Lepir, Janae M MAJ HQDA OTJAG</dc:creator>
  <cp:lastModifiedBy>Keaton</cp:lastModifiedBy>
  <cp:revision>741</cp:revision>
  <dcterms:created xsi:type="dcterms:W3CDTF">2018-08-13T13:44:03Z</dcterms:created>
  <dcterms:modified xsi:type="dcterms:W3CDTF">2024-11-22T18:47:15Z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0x010100C63A2B588492CB49BAABF325EA26DE66</vt:lpwstr>
  </property>
</Properties>
</file>